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69" r:id="rId5"/>
    <p:sldId id="270" r:id="rId6"/>
    <p:sldId id="263" r:id="rId7"/>
    <p:sldId id="271" r:id="rId8"/>
    <p:sldId id="265" r:id="rId9"/>
    <p:sldId id="266" r:id="rId10"/>
    <p:sldId id="267" r:id="rId11"/>
    <p:sldId id="268" r:id="rId12"/>
    <p:sldId id="258" r:id="rId13"/>
    <p:sldId id="275" r:id="rId14"/>
    <p:sldId id="277" r:id="rId15"/>
    <p:sldId id="272" r:id="rId16"/>
    <p:sldId id="273" r:id="rId17"/>
    <p:sldId id="278" r:id="rId18"/>
    <p:sldId id="27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228600" y="320675"/>
            <a:ext cx="7467600" cy="1431925"/>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228600" y="1981200"/>
            <a:ext cx="3695700" cy="4114800"/>
          </a:xfrm>
        </p:spPr>
        <p:txBody>
          <a:bodyPr/>
          <a:lstStyle/>
          <a:p>
            <a:r>
              <a:rPr lang="en-US" smtClean="0"/>
              <a:t>Click icon to add clip art</a:t>
            </a:r>
            <a:endParaRPr lang="en-US"/>
          </a:p>
        </p:txBody>
      </p:sp>
      <p:sp>
        <p:nvSpPr>
          <p:cNvPr id="4" name="Text Placeholder 3"/>
          <p:cNvSpPr>
            <a:spLocks noGrp="1"/>
          </p:cNvSpPr>
          <p:nvPr>
            <p:ph type="body" sz="half" idx="2"/>
          </p:nvPr>
        </p:nvSpPr>
        <p:spPr>
          <a:xfrm>
            <a:off x="4076700" y="1981200"/>
            <a:ext cx="36957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228600" y="6248400"/>
            <a:ext cx="1600200" cy="457200"/>
          </a:xfrm>
        </p:spPr>
        <p:txBody>
          <a:bodyPr/>
          <a:lstStyle>
            <a:lvl1pPr>
              <a:defRPr/>
            </a:lvl1pPr>
          </a:lstStyle>
          <a:p>
            <a:endParaRPr lang="en-US"/>
          </a:p>
        </p:txBody>
      </p:sp>
      <p:sp>
        <p:nvSpPr>
          <p:cNvPr id="6" name="Footer Placeholder 5"/>
          <p:cNvSpPr>
            <a:spLocks noGrp="1"/>
          </p:cNvSpPr>
          <p:nvPr>
            <p:ph type="ftr" sz="quarter" idx="11"/>
          </p:nvPr>
        </p:nvSpPr>
        <p:spPr>
          <a:xfrm>
            <a:off x="2209800" y="6248400"/>
            <a:ext cx="35052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248400" y="6248400"/>
            <a:ext cx="1524000" cy="457200"/>
          </a:xfrm>
        </p:spPr>
        <p:txBody>
          <a:bodyPr/>
          <a:lstStyle>
            <a:lvl1pPr>
              <a:defRPr/>
            </a:lvl1pPr>
          </a:lstStyle>
          <a:p>
            <a:fld id="{3DF507AA-BDAA-4D20-A5A4-9B7736C93B97}" type="slidenum">
              <a:rPr lang="en-US"/>
              <a:pPr/>
              <a:t>‹#›</a:t>
            </a:fld>
            <a:endParaRPr lang="en-US"/>
          </a:p>
        </p:txBody>
      </p:sp>
    </p:spTree>
  </p:cSld>
  <p:clrMapOvr>
    <a:masterClrMapping/>
  </p:clrMapOvr>
  <p:transition>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26/12/2016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4" r:id="rId12"/>
  </p:sldLayoutIdLst>
  <p:transition>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wmf"/><Relationship Id="rId1" Type="http://schemas.openxmlformats.org/officeDocument/2006/relationships/slideLayout" Target="../slideLayouts/slideLayout5.x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inonastateuniversity.files.wordpress.com/2010/11/nov11-iwc-image.png" TargetMode="External"/><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16.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image" Target="../media/image11.wmf"/><Relationship Id="rId7" Type="http://schemas.openxmlformats.org/officeDocument/2006/relationships/image" Target="../media/image15.wmf"/><Relationship Id="rId2" Type="http://schemas.openxmlformats.org/officeDocument/2006/relationships/image" Target="../media/image3.gif"/><Relationship Id="rId1" Type="http://schemas.openxmlformats.org/officeDocument/2006/relationships/slideLayout" Target="../slideLayouts/slideLayout2.xml"/><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p:spPr>
        <p:txBody>
          <a:bodyPr>
            <a:normAutofit/>
          </a:bodyPr>
          <a:lstStyle/>
          <a:p>
            <a:r>
              <a:rPr lang="en-US" sz="6600" b="1" dirty="0" smtClean="0">
                <a:effectLst>
                  <a:outerShdw blurRad="38100" dist="38100" dir="2700000" algn="tl">
                    <a:srgbClr val="000000">
                      <a:alpha val="43137"/>
                    </a:srgbClr>
                  </a:outerShdw>
                </a:effectLst>
                <a:latin typeface="Tempus Sans ITC" pitchFamily="82" charset="0"/>
              </a:rPr>
              <a:t>Stress to Students</a:t>
            </a:r>
            <a:endParaRPr lang="en-US" sz="6600" b="1" dirty="0">
              <a:effectLst>
                <a:outerShdw blurRad="38100" dist="38100" dir="2700000" algn="tl">
                  <a:srgbClr val="000000">
                    <a:alpha val="43137"/>
                  </a:srgbClr>
                </a:outerShdw>
              </a:effectLst>
              <a:latin typeface="Tempus Sans ITC" pitchFamily="82" charset="0"/>
            </a:endParaRPr>
          </a:p>
        </p:txBody>
      </p:sp>
      <p:pic>
        <p:nvPicPr>
          <p:cNvPr id="5" name="Picture 4" descr="C:\Documents and Settings\ADMIN\Desktop\student_stress.jpg"/>
          <p:cNvPicPr/>
          <p:nvPr/>
        </p:nvPicPr>
        <p:blipFill>
          <a:blip r:embed="rId2" cstate="print"/>
          <a:srcRect/>
          <a:stretch>
            <a:fillRect/>
          </a:stretch>
        </p:blipFill>
        <p:spPr bwMode="auto">
          <a:xfrm>
            <a:off x="0" y="3581400"/>
            <a:ext cx="2971800" cy="3276600"/>
          </a:xfrm>
          <a:prstGeom prst="rect">
            <a:avLst/>
          </a:prstGeom>
          <a:noFill/>
          <a:ln w="9525">
            <a:noFill/>
            <a:miter lim="800000"/>
            <a:headEnd/>
            <a:tailEnd/>
          </a:ln>
        </p:spPr>
      </p:pic>
      <p:sp>
        <p:nvSpPr>
          <p:cNvPr id="4" name="Subtitle 3"/>
          <p:cNvSpPr>
            <a:spLocks noGrp="1"/>
          </p:cNvSpPr>
          <p:nvPr>
            <p:ph type="subTitle" idx="1"/>
          </p:nvPr>
        </p:nvSpPr>
        <p:spPr/>
        <p:txBody>
          <a:bodyPr/>
          <a:lstStyle/>
          <a:p>
            <a:endParaRPr lang="en-US"/>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Some Facts</a:t>
            </a:r>
            <a:endParaRPr lang="en-US"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p:txBody>
          <a:bodyPr>
            <a:normAutofit/>
          </a:bodyPr>
          <a:lstStyle/>
          <a:p>
            <a:pPr algn="just"/>
            <a:r>
              <a:rPr lang="en-US" dirty="0" smtClean="0"/>
              <a:t>According to a recent study by Campus Calm, 85% of students say they feel stressed on a daily basis and it is the biggest issue they face. And between 75-90% of the teens physician visits are due to stress-related issues.</a:t>
            </a:r>
          </a:p>
          <a:p>
            <a:pPr algn="just"/>
            <a:r>
              <a:rPr lang="en-US" dirty="0" smtClean="0"/>
              <a:t>Among them around 8-9% teens think </a:t>
            </a:r>
            <a:r>
              <a:rPr lang="en-GB" dirty="0" smtClean="0"/>
              <a:t>the only time there is a total absence of stress is in death.</a:t>
            </a:r>
            <a:endParaRPr lang="en-US" i="1" dirty="0" smtClean="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990600"/>
            <a:ext cx="7848600" cy="5181600"/>
          </a:xfrm>
        </p:spPr>
        <p:txBody>
          <a:bodyPr>
            <a:normAutofit/>
          </a:bodyPr>
          <a:lstStyle/>
          <a:p>
            <a:pPr algn="ctr"/>
            <a:r>
              <a:rPr lang="en-US" cap="none" dirty="0" smtClean="0">
                <a:effectLst>
                  <a:outerShdw blurRad="38100" dist="38100" dir="2700000" algn="tl">
                    <a:srgbClr val="000000">
                      <a:alpha val="43137"/>
                    </a:srgbClr>
                  </a:outerShdw>
                </a:effectLst>
                <a:latin typeface="Tempus Sans ITC" pitchFamily="82" charset="0"/>
              </a:rPr>
              <a:t>When Asked To Define Stress, Most</a:t>
            </a:r>
            <a:br>
              <a:rPr lang="en-US" cap="none" dirty="0" smtClean="0">
                <a:effectLst>
                  <a:outerShdw blurRad="38100" dist="38100" dir="2700000" algn="tl">
                    <a:srgbClr val="000000">
                      <a:alpha val="43137"/>
                    </a:srgbClr>
                  </a:outerShdw>
                </a:effectLst>
                <a:latin typeface="Tempus Sans ITC" pitchFamily="82" charset="0"/>
              </a:rPr>
            </a:br>
            <a:r>
              <a:rPr lang="en-US" cap="none" dirty="0" smtClean="0">
                <a:effectLst>
                  <a:outerShdw blurRad="38100" dist="38100" dir="2700000" algn="tl">
                    <a:srgbClr val="000000">
                      <a:alpha val="43137"/>
                    </a:srgbClr>
                  </a:outerShdw>
                </a:effectLst>
                <a:latin typeface="Tempus Sans ITC" pitchFamily="82" charset="0"/>
              </a:rPr>
              <a:t>Folks Describe Events –</a:t>
            </a:r>
            <a:br>
              <a:rPr lang="en-US" cap="none" dirty="0" smtClean="0">
                <a:effectLst>
                  <a:outerShdw blurRad="38100" dist="38100" dir="2700000" algn="tl">
                    <a:srgbClr val="000000">
                      <a:alpha val="43137"/>
                    </a:srgbClr>
                  </a:outerShdw>
                </a:effectLst>
                <a:latin typeface="Tempus Sans ITC" pitchFamily="82" charset="0"/>
              </a:rPr>
            </a:br>
            <a:r>
              <a:rPr lang="en-US" cap="none" dirty="0" smtClean="0">
                <a:effectLst>
                  <a:outerShdw blurRad="38100" dist="38100" dir="2700000" algn="tl">
                    <a:srgbClr val="000000">
                      <a:alpha val="43137"/>
                    </a:srgbClr>
                  </a:outerShdw>
                </a:effectLst>
                <a:latin typeface="Tempus Sans ITC" pitchFamily="82" charset="0"/>
              </a:rPr>
              <a:t>Like Tests or Exams, Finances, People Who Bother Them, Etc.</a:t>
            </a:r>
            <a:br>
              <a:rPr lang="en-US" cap="none" dirty="0" smtClean="0">
                <a:effectLst>
                  <a:outerShdw blurRad="38100" dist="38100" dir="2700000" algn="tl">
                    <a:srgbClr val="000000">
                      <a:alpha val="43137"/>
                    </a:srgbClr>
                  </a:outerShdw>
                </a:effectLst>
                <a:latin typeface="Tempus Sans ITC" pitchFamily="82" charset="0"/>
              </a:rPr>
            </a:br>
            <a:r>
              <a:rPr lang="en-US" cap="none" dirty="0" smtClean="0">
                <a:effectLst>
                  <a:outerShdw blurRad="38100" dist="38100" dir="2700000" algn="tl">
                    <a:srgbClr val="000000">
                      <a:alpha val="43137"/>
                    </a:srgbClr>
                  </a:outerShdw>
                </a:effectLst>
                <a:latin typeface="Tempus Sans ITC" pitchFamily="82" charset="0"/>
              </a:rPr>
              <a:t/>
            </a:r>
            <a:br>
              <a:rPr lang="en-US" cap="none" dirty="0" smtClean="0">
                <a:effectLst>
                  <a:outerShdw blurRad="38100" dist="38100" dir="2700000" algn="tl">
                    <a:srgbClr val="000000">
                      <a:alpha val="43137"/>
                    </a:srgbClr>
                  </a:outerShdw>
                </a:effectLst>
                <a:latin typeface="Tempus Sans ITC" pitchFamily="82" charset="0"/>
              </a:rPr>
            </a:br>
            <a:r>
              <a:rPr lang="en-US" cap="none" dirty="0" smtClean="0">
                <a:effectLst>
                  <a:outerShdw blurRad="38100" dist="38100" dir="2700000" algn="tl">
                    <a:srgbClr val="000000">
                      <a:alpha val="43137"/>
                    </a:srgbClr>
                  </a:outerShdw>
                </a:effectLst>
                <a:latin typeface="Tempus Sans ITC" pitchFamily="82" charset="0"/>
              </a:rPr>
              <a:t>But, That Doesn’t Really </a:t>
            </a:r>
            <a:br>
              <a:rPr lang="en-US" cap="none" dirty="0" smtClean="0">
                <a:effectLst>
                  <a:outerShdw blurRad="38100" dist="38100" dir="2700000" algn="tl">
                    <a:srgbClr val="000000">
                      <a:alpha val="43137"/>
                    </a:srgbClr>
                  </a:outerShdw>
                </a:effectLst>
                <a:latin typeface="Tempus Sans ITC" pitchFamily="82" charset="0"/>
              </a:rPr>
            </a:br>
            <a:r>
              <a:rPr lang="en-US" sz="4800" i="1" cap="none" dirty="0" smtClean="0">
                <a:solidFill>
                  <a:schemeClr val="accent2">
                    <a:lumMod val="75000"/>
                  </a:schemeClr>
                </a:solidFill>
                <a:effectLst>
                  <a:outerShdw blurRad="38100" dist="38100" dir="2700000" algn="tl">
                    <a:srgbClr val="000000">
                      <a:alpha val="43137"/>
                    </a:srgbClr>
                  </a:outerShdw>
                </a:effectLst>
                <a:latin typeface="Tempus Sans ITC" pitchFamily="82" charset="0"/>
              </a:rPr>
              <a:t>Define Stress</a:t>
            </a:r>
            <a:r>
              <a:rPr lang="en-US" cap="none" dirty="0" smtClean="0">
                <a:effectLst>
                  <a:outerShdw blurRad="38100" dist="38100" dir="2700000" algn="tl">
                    <a:srgbClr val="000000">
                      <a:alpha val="43137"/>
                    </a:srgbClr>
                  </a:outerShdw>
                </a:effectLst>
                <a:latin typeface="Tempus Sans ITC" pitchFamily="82" charset="0"/>
              </a:rPr>
              <a:t/>
            </a:r>
            <a:br>
              <a:rPr lang="en-US" cap="none" dirty="0" smtClean="0">
                <a:effectLst>
                  <a:outerShdw blurRad="38100" dist="38100" dir="2700000" algn="tl">
                    <a:srgbClr val="000000">
                      <a:alpha val="43137"/>
                    </a:srgbClr>
                  </a:outerShdw>
                </a:effectLst>
                <a:latin typeface="Tempus Sans ITC" pitchFamily="82" charset="0"/>
              </a:rPr>
            </a:br>
            <a:r>
              <a:rPr lang="en-US" cap="none" dirty="0" smtClean="0">
                <a:effectLst>
                  <a:outerShdw blurRad="38100" dist="38100" dir="2700000" algn="tl">
                    <a:srgbClr val="000000">
                      <a:alpha val="43137"/>
                    </a:srgbClr>
                  </a:outerShdw>
                </a:effectLst>
                <a:latin typeface="Tempus Sans ITC" pitchFamily="82" charset="0"/>
              </a:rPr>
              <a:t>At A Basic Level.</a:t>
            </a:r>
            <a:endParaRPr lang="en-US" cap="none" dirty="0">
              <a:effectLst>
                <a:outerShdw blurRad="38100" dist="38100" dir="2700000" algn="tl">
                  <a:srgbClr val="000000">
                    <a:alpha val="43137"/>
                  </a:srgbClr>
                </a:outerShdw>
              </a:effectLst>
              <a:latin typeface="Tempus Sans ITC" pitchFamily="82" charset="0"/>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3200"/>
            <a:ext cx="8229600" cy="1143000"/>
          </a:xfrm>
        </p:spPr>
        <p:txBody>
          <a:bodyPr/>
          <a:lstStyle/>
          <a:p>
            <a:r>
              <a:rPr lang="en-US" b="1" dirty="0" smtClean="0">
                <a:effectLst>
                  <a:outerShdw blurRad="38100" dist="38100" dir="2700000" algn="tl">
                    <a:srgbClr val="000000">
                      <a:alpha val="43137"/>
                    </a:srgbClr>
                  </a:outerShdw>
                </a:effectLst>
                <a:latin typeface="Tempus Sans ITC" pitchFamily="82" charset="0"/>
              </a:rPr>
              <a:t>Rather Stress is Defined as…</a:t>
            </a:r>
            <a:endParaRPr lang="en-US" b="1" dirty="0">
              <a:effectLst>
                <a:outerShdw blurRad="38100" dist="38100" dir="2700000" algn="tl">
                  <a:srgbClr val="000000">
                    <a:alpha val="43137"/>
                  </a:srgbClr>
                </a:outerShdw>
              </a:effectLst>
              <a:latin typeface="Tempus Sans ITC" pitchFamily="82" charset="0"/>
            </a:endParaRPr>
          </a:p>
        </p:txBody>
      </p:sp>
    </p:spTree>
  </p:cSld>
  <p:clrMapOvr>
    <a:masterClrMapping/>
  </p:clrMapOvr>
  <p:transition>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ctr"/>
            <a:r>
              <a:rPr lang="en-US" dirty="0" smtClean="0"/>
              <a:t>Han </a:t>
            </a:r>
            <a:r>
              <a:rPr lang="en-US" dirty="0" err="1" smtClean="0"/>
              <a:t>Selye</a:t>
            </a:r>
            <a:r>
              <a:rPr lang="en-US" dirty="0" smtClean="0"/>
              <a:t> defines stress as wear and tear on the body.</a:t>
            </a:r>
          </a:p>
          <a:p>
            <a:pPr algn="ctr"/>
            <a:r>
              <a:rPr lang="en-US" dirty="0" smtClean="0"/>
              <a:t>Stress is your body's way of responding to any kind of demand.</a:t>
            </a:r>
          </a:p>
          <a:p>
            <a:pPr algn="ctr"/>
            <a:endParaRPr lang="en-US" dirty="0" smtClean="0"/>
          </a:p>
          <a:p>
            <a:pPr algn="just"/>
            <a:r>
              <a:rPr lang="en-US" dirty="0" smtClean="0"/>
              <a:t>The threat, event or change are commonly called stressors.  Stressors can be internal (thoughts, beliefs, attitudes) or external (loss, tragedy, change).</a:t>
            </a:r>
          </a:p>
          <a:p>
            <a:endParaRPr lang="en-US"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b="1" dirty="0" smtClean="0"/>
              <a:t>LEVELS  OF  STRESS</a:t>
            </a:r>
            <a:r>
              <a:rPr lang="en-US" dirty="0" smtClean="0"/>
              <a:t>!!!</a:t>
            </a:r>
            <a:endParaRPr lang="en-US" dirty="0"/>
          </a:p>
        </p:txBody>
      </p:sp>
      <p:sp>
        <p:nvSpPr>
          <p:cNvPr id="23555" name="Rectangle 3"/>
          <p:cNvSpPr>
            <a:spLocks noGrp="1" noChangeArrowheads="1"/>
          </p:cNvSpPr>
          <p:nvPr>
            <p:ph type="body" idx="1"/>
          </p:nvPr>
        </p:nvSpPr>
        <p:spPr/>
        <p:txBody>
          <a:bodyPr>
            <a:normAutofit fontScale="92500"/>
          </a:bodyPr>
          <a:lstStyle/>
          <a:p>
            <a:pPr algn="just"/>
            <a:r>
              <a:rPr lang="en-US" dirty="0" smtClean="0"/>
              <a:t>Distress: Stress from bad sources</a:t>
            </a:r>
          </a:p>
        </p:txBody>
      </p:sp>
      <p:pic>
        <p:nvPicPr>
          <p:cNvPr id="23557" name="Picture 5" descr="j0078789"/>
          <p:cNvPicPr>
            <a:picLocks noGrp="1" noChangeAspect="1" noChangeArrowheads="1"/>
          </p:cNvPicPr>
          <p:nvPr>
            <p:ph sz="half" idx="2"/>
          </p:nvPr>
        </p:nvPicPr>
        <p:blipFill>
          <a:blip r:embed="rId2"/>
          <a:stretch>
            <a:fillRect/>
          </a:stretch>
        </p:blipFill>
        <p:spPr>
          <a:xfrm>
            <a:off x="6096000" y="4698956"/>
            <a:ext cx="1566407" cy="1854244"/>
          </a:xfrm>
        </p:spPr>
      </p:pic>
      <p:sp>
        <p:nvSpPr>
          <p:cNvPr id="5" name="Text Placeholder 4"/>
          <p:cNvSpPr>
            <a:spLocks noGrp="1"/>
          </p:cNvSpPr>
          <p:nvPr>
            <p:ph type="body" sz="quarter" idx="3"/>
          </p:nvPr>
        </p:nvSpPr>
        <p:spPr/>
        <p:txBody>
          <a:bodyPr/>
          <a:lstStyle/>
          <a:p>
            <a:r>
              <a:rPr lang="en-US" dirty="0" err="1" smtClean="0"/>
              <a:t>Eustress</a:t>
            </a:r>
            <a:r>
              <a:rPr lang="en-US" dirty="0" smtClean="0"/>
              <a:t>:  Good Stress</a:t>
            </a:r>
          </a:p>
        </p:txBody>
      </p:sp>
      <p:sp>
        <p:nvSpPr>
          <p:cNvPr id="6" name="Content Placeholder 5"/>
          <p:cNvSpPr>
            <a:spLocks noGrp="1"/>
          </p:cNvSpPr>
          <p:nvPr>
            <p:ph sz="quarter" idx="4"/>
          </p:nvPr>
        </p:nvSpPr>
        <p:spPr/>
        <p:txBody>
          <a:bodyPr/>
          <a:lstStyle/>
          <a:p>
            <a:pPr lvl="1">
              <a:buBlip>
                <a:blip r:embed="rId3"/>
              </a:buBlip>
            </a:pPr>
            <a:r>
              <a:rPr lang="en-US" sz="2400" dirty="0" smtClean="0"/>
              <a:t>Getting into college</a:t>
            </a:r>
          </a:p>
          <a:p>
            <a:pPr lvl="1">
              <a:buNone/>
            </a:pPr>
            <a:endParaRPr lang="en-US" sz="2400" dirty="0" smtClean="0"/>
          </a:p>
          <a:p>
            <a:pPr lvl="1">
              <a:buBlip>
                <a:blip r:embed="rId3"/>
              </a:buBlip>
            </a:pPr>
            <a:r>
              <a:rPr lang="en-US" sz="2400" dirty="0" smtClean="0"/>
              <a:t>Getting engaged</a:t>
            </a:r>
          </a:p>
          <a:p>
            <a:pPr lvl="1">
              <a:buNone/>
            </a:pPr>
            <a:endParaRPr lang="en-US" sz="2400" dirty="0" smtClean="0"/>
          </a:p>
          <a:p>
            <a:pPr lvl="1">
              <a:buBlip>
                <a:blip r:embed="rId3"/>
              </a:buBlip>
            </a:pPr>
            <a:r>
              <a:rPr lang="en-US" sz="2400" dirty="0" smtClean="0"/>
              <a:t>Winning the lottery</a:t>
            </a:r>
          </a:p>
        </p:txBody>
      </p:sp>
      <p:sp>
        <p:nvSpPr>
          <p:cNvPr id="8" name="Content Placeholder 5"/>
          <p:cNvSpPr txBox="1">
            <a:spLocks/>
          </p:cNvSpPr>
          <p:nvPr/>
        </p:nvSpPr>
        <p:spPr>
          <a:xfrm>
            <a:off x="457200" y="2327275"/>
            <a:ext cx="4041775" cy="3951288"/>
          </a:xfrm>
          <a:prstGeom prst="rect">
            <a:avLst/>
          </a:prstGeom>
        </p:spPr>
        <p:txBody>
          <a:bodyPr vert="horz" lIns="91440" tIns="45720" rIns="91440" bIns="45720" rtlCol="0">
            <a:normAutofit/>
          </a:bodyPr>
          <a:lstStyle/>
          <a:p>
            <a:pPr marL="742950" lvl="1" indent="-285750">
              <a:spcBef>
                <a:spcPct val="20000"/>
              </a:spcBef>
              <a:buBlip>
                <a:blip r:embed="rId3"/>
              </a:buBlip>
            </a:pPr>
            <a:r>
              <a:rPr lang="en-US" sz="2400" dirty="0" smtClean="0">
                <a:solidFill>
                  <a:prstClr val="black"/>
                </a:solidFill>
              </a:rPr>
              <a:t>Difficult Campus Environment</a:t>
            </a:r>
          </a:p>
          <a:p>
            <a:pPr marL="742950" lvl="1" indent="-285750">
              <a:spcBef>
                <a:spcPct val="20000"/>
              </a:spcBef>
              <a:buBlip>
                <a:blip r:embed="rId3"/>
              </a:buBlip>
            </a:pPr>
            <a:r>
              <a:rPr lang="en-US" sz="2400" dirty="0" smtClean="0">
                <a:solidFill>
                  <a:prstClr val="black"/>
                </a:solidFill>
              </a:rPr>
              <a:t>Overwhelming sights &amp; sounds</a:t>
            </a:r>
          </a:p>
          <a:p>
            <a:pPr marL="742950" lvl="1" indent="-285750">
              <a:spcBef>
                <a:spcPct val="20000"/>
              </a:spcBef>
              <a:buBlip>
                <a:blip r:embed="rId3"/>
              </a:buBlip>
            </a:pPr>
            <a:r>
              <a:rPr lang="en-US" sz="2400" dirty="0" smtClean="0">
                <a:solidFill>
                  <a:prstClr val="black"/>
                </a:solidFill>
              </a:rPr>
              <a:t>Threat of Personal Injury</a:t>
            </a:r>
          </a:p>
          <a:p>
            <a:pPr lvl="1"/>
            <a:endParaRPr lang="en-US" sz="2000" dirty="0" smtClean="0"/>
          </a:p>
          <a:p>
            <a:endParaRPr lang="en-US" sz="2000" dirty="0"/>
          </a:p>
        </p:txBody>
      </p:sp>
      <p:pic>
        <p:nvPicPr>
          <p:cNvPr id="9" name="Picture 5" descr="bd06717_"/>
          <p:cNvPicPr>
            <a:picLocks noChangeAspect="1" noChangeArrowheads="1"/>
          </p:cNvPicPr>
          <p:nvPr/>
        </p:nvPicPr>
        <p:blipFill>
          <a:blip r:embed="rId4"/>
          <a:srcRect/>
          <a:stretch>
            <a:fillRect/>
          </a:stretch>
        </p:blipFill>
        <p:spPr>
          <a:xfrm>
            <a:off x="457200" y="4343400"/>
            <a:ext cx="2743200" cy="2362200"/>
          </a:xfrm>
          <a:prstGeom prst="rect">
            <a:avLst/>
          </a:prstGeom>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additive="base">
                                        <p:cTn id="2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 calcmode="lin" valueType="num">
                                      <p:cBhvr additive="base">
                                        <p:cTn id="2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29" presetID="9"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ssolve">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6">
                                            <p:txEl>
                                              <p:pRg st="0" end="0"/>
                                            </p:txEl>
                                          </p:spTgt>
                                        </p:tgtEl>
                                        <p:attrNameLst>
                                          <p:attrName>style.visibility</p:attrName>
                                        </p:attrNameLst>
                                      </p:cBhvr>
                                      <p:to>
                                        <p:strVal val="visible"/>
                                      </p:to>
                                    </p:set>
                                    <p:anim calcmode="lin" valueType="num">
                                      <p:cBhvr additive="base">
                                        <p:cTn id="36"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
                                            <p:txEl>
                                              <p:pRg st="0" end="0"/>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6">
                                            <p:txEl>
                                              <p:pRg st="2" end="2"/>
                                            </p:txEl>
                                          </p:spTgt>
                                        </p:tgtEl>
                                        <p:attrNameLst>
                                          <p:attrName>style.visibility</p:attrName>
                                        </p:attrNameLst>
                                      </p:cBhvr>
                                      <p:to>
                                        <p:strVal val="visible"/>
                                      </p:to>
                                    </p:set>
                                    <p:anim calcmode="lin" valueType="num">
                                      <p:cBhvr additive="base">
                                        <p:cTn id="40"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6">
                                            <p:txEl>
                                              <p:pRg st="2" end="2"/>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6">
                                            <p:txEl>
                                              <p:pRg st="4" end="4"/>
                                            </p:txEl>
                                          </p:spTgt>
                                        </p:tgtEl>
                                        <p:attrNameLst>
                                          <p:attrName>style.visibility</p:attrName>
                                        </p:attrNameLst>
                                      </p:cBhvr>
                                      <p:to>
                                        <p:strVal val="visible"/>
                                      </p:to>
                                    </p:set>
                                    <p:anim calcmode="lin" valueType="num">
                                      <p:cBhvr additive="base">
                                        <p:cTn id="44"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6">
                                            <p:txEl>
                                              <p:pRg st="4" end="4"/>
                                            </p:txEl>
                                          </p:spTgt>
                                        </p:tgtEl>
                                        <p:attrNameLst>
                                          <p:attrName>ppt_y</p:attrName>
                                        </p:attrNameLst>
                                      </p:cBhvr>
                                      <p:tavLst>
                                        <p:tav tm="0">
                                          <p:val>
                                            <p:strVal val="1+#ppt_h/2"/>
                                          </p:val>
                                        </p:tav>
                                        <p:tav tm="100000">
                                          <p:val>
                                            <p:strVal val="#ppt_y"/>
                                          </p:val>
                                        </p:tav>
                                      </p:tavLst>
                                    </p:anim>
                                  </p:childTnLst>
                                </p:cTn>
                              </p:par>
                              <p:par>
                                <p:cTn id="46" presetID="9" presetClass="entr" presetSubtype="0" fill="hold" nodeType="withEffect">
                                  <p:stCondLst>
                                    <p:cond delay="0"/>
                                  </p:stCondLst>
                                  <p:childTnLst>
                                    <p:set>
                                      <p:cBhvr>
                                        <p:cTn id="47" dur="1" fill="hold">
                                          <p:stCondLst>
                                            <p:cond delay="0"/>
                                          </p:stCondLst>
                                        </p:cTn>
                                        <p:tgtEl>
                                          <p:spTgt spid="23557"/>
                                        </p:tgtEl>
                                        <p:attrNameLst>
                                          <p:attrName>style.visibility</p:attrName>
                                        </p:attrNameLst>
                                      </p:cBhvr>
                                      <p:to>
                                        <p:strVal val="visible"/>
                                      </p:to>
                                    </p:set>
                                    <p:animEffect transition="in" filter="dissolve">
                                      <p:cBhvr>
                                        <p:cTn id="48" dur="5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Types of Stress</a:t>
            </a:r>
            <a:endParaRPr lang="en-US" b="1" dirty="0">
              <a:effectLst>
                <a:outerShdw blurRad="38100" dist="38100" dir="2700000" algn="tl">
                  <a:srgbClr val="000000">
                    <a:alpha val="43137"/>
                  </a:srgbClr>
                </a:outerShdw>
              </a:effectLst>
              <a:latin typeface="Tempus Sans ITC" pitchFamily="82" charset="0"/>
            </a:endParaRPr>
          </a:p>
        </p:txBody>
      </p:sp>
      <p:sp>
        <p:nvSpPr>
          <p:cNvPr id="8" name="Content Placeholder 7"/>
          <p:cNvSpPr>
            <a:spLocks noGrp="1"/>
          </p:cNvSpPr>
          <p:nvPr>
            <p:ph idx="1"/>
          </p:nvPr>
        </p:nvSpPr>
        <p:spPr/>
        <p:txBody>
          <a:bodyPr/>
          <a:lstStyle/>
          <a:p>
            <a:r>
              <a:rPr lang="en-US" dirty="0" smtClean="0"/>
              <a:t>General Stress</a:t>
            </a:r>
          </a:p>
          <a:p>
            <a:r>
              <a:rPr lang="en-US" dirty="0" smtClean="0"/>
              <a:t>Cumulative Stress</a:t>
            </a:r>
          </a:p>
          <a:p>
            <a:r>
              <a:rPr lang="en-US" dirty="0" smtClean="0"/>
              <a:t>Acute Traumatic Stress</a:t>
            </a:r>
          </a:p>
          <a:p>
            <a:r>
              <a:rPr lang="en-US" dirty="0" smtClean="0"/>
              <a:t>Post Traumatic Stress</a:t>
            </a:r>
          </a:p>
          <a:p>
            <a:endParaRPr lang="en-US"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09600" y="320675"/>
            <a:ext cx="7467600" cy="1203325"/>
          </a:xfrm>
        </p:spPr>
        <p:txBody>
          <a:bodyPr/>
          <a:lstStyle/>
          <a:p>
            <a:r>
              <a:rPr lang="en-US" b="1" dirty="0">
                <a:effectLst>
                  <a:outerShdw blurRad="38100" dist="38100" dir="2700000" algn="tl">
                    <a:srgbClr val="000000">
                      <a:alpha val="43137"/>
                    </a:srgbClr>
                  </a:outerShdw>
                </a:effectLst>
                <a:latin typeface="Tempus Sans ITC" pitchFamily="82" charset="0"/>
              </a:rPr>
              <a:t>FOUR TYPES OF STRESS </a:t>
            </a:r>
          </a:p>
        </p:txBody>
      </p:sp>
      <p:pic>
        <p:nvPicPr>
          <p:cNvPr id="26629" name="Picture 5" descr="j0078705"/>
          <p:cNvPicPr>
            <a:picLocks noGrp="1" noChangeAspect="1" noChangeArrowheads="1"/>
          </p:cNvPicPr>
          <p:nvPr>
            <p:ph type="clipArt" sz="half" idx="1"/>
          </p:nvPr>
        </p:nvPicPr>
        <p:blipFill>
          <a:blip r:embed="rId2"/>
          <a:srcRect/>
          <a:stretch>
            <a:fillRect/>
          </a:stretch>
        </p:blipFill>
        <p:spPr>
          <a:xfrm>
            <a:off x="609600" y="2286000"/>
            <a:ext cx="2743200" cy="3124200"/>
          </a:xfrm>
        </p:spPr>
      </p:pic>
      <p:sp>
        <p:nvSpPr>
          <p:cNvPr id="26627" name="Rectangle 3"/>
          <p:cNvSpPr>
            <a:spLocks noGrp="1" noChangeArrowheads="1"/>
          </p:cNvSpPr>
          <p:nvPr>
            <p:ph type="body" sz="half" idx="2"/>
          </p:nvPr>
        </p:nvSpPr>
        <p:spPr/>
        <p:txBody>
          <a:bodyPr/>
          <a:lstStyle/>
          <a:p>
            <a:pPr>
              <a:lnSpc>
                <a:spcPct val="90000"/>
              </a:lnSpc>
              <a:buFont typeface="Wingdings" pitchFamily="2" charset="2"/>
              <a:buNone/>
            </a:pPr>
            <a:r>
              <a:rPr lang="en-US" sz="2800" dirty="0"/>
              <a:t>1.  General Stress:</a:t>
            </a:r>
          </a:p>
          <a:p>
            <a:pPr>
              <a:lnSpc>
                <a:spcPct val="90000"/>
              </a:lnSpc>
            </a:pPr>
            <a:endParaRPr lang="en-US" sz="2800" dirty="0"/>
          </a:p>
          <a:p>
            <a:pPr lvl="1">
              <a:lnSpc>
                <a:spcPct val="90000"/>
              </a:lnSpc>
            </a:pPr>
            <a:r>
              <a:rPr lang="en-US" sz="2400" dirty="0"/>
              <a:t>Everyone has this kind of stress </a:t>
            </a:r>
          </a:p>
          <a:p>
            <a:pPr lvl="1">
              <a:lnSpc>
                <a:spcPct val="90000"/>
              </a:lnSpc>
            </a:pPr>
            <a:endParaRPr lang="en-US" sz="2400" dirty="0"/>
          </a:p>
          <a:p>
            <a:pPr lvl="1">
              <a:lnSpc>
                <a:spcPct val="90000"/>
              </a:lnSpc>
            </a:pPr>
            <a:r>
              <a:rPr lang="en-US" sz="2400" dirty="0"/>
              <a:t> It resolves itself within a day or two</a:t>
            </a:r>
          </a:p>
          <a:p>
            <a:pPr lvl="1">
              <a:lnSpc>
                <a:spcPct val="90000"/>
              </a:lnSpc>
            </a:pPr>
            <a:endParaRPr lang="en-US" sz="2400" dirty="0"/>
          </a:p>
          <a:p>
            <a:pPr lvl="1">
              <a:lnSpc>
                <a:spcPct val="90000"/>
              </a:lnSpc>
            </a:pPr>
            <a:r>
              <a:rPr lang="en-US" sz="2400" dirty="0"/>
              <a:t>No intervention is necessarily </a:t>
            </a:r>
            <a:r>
              <a:rPr lang="en-US" sz="2400" dirty="0" smtClean="0"/>
              <a:t>required</a:t>
            </a:r>
            <a:endParaRPr lang="en-US" sz="24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additive="base">
                                        <p:cTn id="7" dur="500" fill="hold"/>
                                        <p:tgtEl>
                                          <p:spTgt spid="2662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66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627">
                                            <p:txEl>
                                              <p:pRg st="2" end="2"/>
                                            </p:txEl>
                                          </p:spTgt>
                                        </p:tgtEl>
                                        <p:attrNameLst>
                                          <p:attrName>style.visibility</p:attrName>
                                        </p:attrNameLst>
                                      </p:cBhvr>
                                      <p:to>
                                        <p:strVal val="visible"/>
                                      </p:to>
                                    </p:set>
                                    <p:anim calcmode="lin" valueType="num">
                                      <p:cBhvr additive="base">
                                        <p:cTn id="11" dur="500" fill="hold"/>
                                        <p:tgtEl>
                                          <p:spTgt spid="26627">
                                            <p:txEl>
                                              <p:pRg st="2" end="2"/>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6627">
                                            <p:txEl>
                                              <p:pRg st="2" end="2"/>
                                            </p:txEl>
                                          </p:spTgt>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6627">
                                            <p:txEl>
                                              <p:pRg st="4" end="4"/>
                                            </p:txEl>
                                          </p:spTgt>
                                        </p:tgtEl>
                                        <p:attrNameLst>
                                          <p:attrName>style.visibility</p:attrName>
                                        </p:attrNameLst>
                                      </p:cBhvr>
                                      <p:to>
                                        <p:strVal val="visible"/>
                                      </p:to>
                                    </p:set>
                                    <p:anim calcmode="lin" valueType="num">
                                      <p:cBhvr additive="base">
                                        <p:cTn id="15" dur="500" fill="hold"/>
                                        <p:tgtEl>
                                          <p:spTgt spid="26627">
                                            <p:txEl>
                                              <p:pRg st="4" end="4"/>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26627">
                                            <p:txEl>
                                              <p:pRg st="4" end="4"/>
                                            </p:txEl>
                                          </p:spTgt>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6627">
                                            <p:txEl>
                                              <p:pRg st="6" end="6"/>
                                            </p:txEl>
                                          </p:spTgt>
                                        </p:tgtEl>
                                        <p:attrNameLst>
                                          <p:attrName>style.visibility</p:attrName>
                                        </p:attrNameLst>
                                      </p:cBhvr>
                                      <p:to>
                                        <p:strVal val="visible"/>
                                      </p:to>
                                    </p:set>
                                    <p:anim calcmode="lin" valueType="num">
                                      <p:cBhvr additive="base">
                                        <p:cTn id="19" dur="500" fill="hold"/>
                                        <p:tgtEl>
                                          <p:spTgt spid="26627">
                                            <p:txEl>
                                              <p:pRg st="6" end="6"/>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662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6629"/>
                                        </p:tgtEl>
                                        <p:attrNameLst>
                                          <p:attrName>style.visibility</p:attrName>
                                        </p:attrNameLst>
                                      </p:cBhvr>
                                      <p:to>
                                        <p:strVal val="visible"/>
                                      </p:to>
                                    </p:set>
                                    <p:anim calcmode="lin" valueType="num">
                                      <p:cBhvr additive="base">
                                        <p:cTn id="25" dur="500" fill="hold"/>
                                        <p:tgtEl>
                                          <p:spTgt spid="26629"/>
                                        </p:tgtEl>
                                        <p:attrNameLst>
                                          <p:attrName>ppt_x</p:attrName>
                                        </p:attrNameLst>
                                      </p:cBhvr>
                                      <p:tavLst>
                                        <p:tav tm="0">
                                          <p:val>
                                            <p:strVal val="0-#ppt_w/2"/>
                                          </p:val>
                                        </p:tav>
                                        <p:tav tm="100000">
                                          <p:val>
                                            <p:strVal val="#ppt_x"/>
                                          </p:val>
                                        </p:tav>
                                      </p:tavLst>
                                    </p:anim>
                                    <p:anim calcmode="lin" valueType="num">
                                      <p:cBhvr additive="base">
                                        <p:cTn id="26" dur="500" fill="hold"/>
                                        <p:tgtEl>
                                          <p:spTgt spid="26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7653" name="Picture 5" descr="j0078739"/>
          <p:cNvPicPr>
            <a:picLocks noGrp="1" noChangeAspect="1" noChangeArrowheads="1"/>
          </p:cNvPicPr>
          <p:nvPr>
            <p:ph type="clipArt" sz="half" idx="1"/>
          </p:nvPr>
        </p:nvPicPr>
        <p:blipFill>
          <a:blip r:embed="rId2"/>
          <a:srcRect/>
          <a:stretch>
            <a:fillRect/>
          </a:stretch>
        </p:blipFill>
        <p:spPr>
          <a:xfrm>
            <a:off x="609600" y="2590800"/>
            <a:ext cx="2133600" cy="2514600"/>
          </a:xfrm>
        </p:spPr>
      </p:pic>
      <p:sp>
        <p:nvSpPr>
          <p:cNvPr id="27651" name="Rectangle 3"/>
          <p:cNvSpPr>
            <a:spLocks noGrp="1" noChangeArrowheads="1"/>
          </p:cNvSpPr>
          <p:nvPr>
            <p:ph type="body" sz="half" idx="2"/>
          </p:nvPr>
        </p:nvSpPr>
        <p:spPr>
          <a:xfrm>
            <a:off x="4076700" y="1981200"/>
            <a:ext cx="3695700" cy="4572000"/>
          </a:xfrm>
        </p:spPr>
        <p:txBody>
          <a:bodyPr>
            <a:normAutofit/>
          </a:bodyPr>
          <a:lstStyle/>
          <a:p>
            <a:pPr>
              <a:buFont typeface="Wingdings" pitchFamily="2" charset="2"/>
              <a:buNone/>
            </a:pPr>
            <a:r>
              <a:rPr lang="en-US" sz="2400" dirty="0"/>
              <a:t>2.  Cumulative Stress:</a:t>
            </a:r>
          </a:p>
          <a:p>
            <a:pPr lvl="1"/>
            <a:r>
              <a:rPr lang="en-US" sz="2000" dirty="0"/>
              <a:t>Stress builds up in your </a:t>
            </a:r>
            <a:r>
              <a:rPr lang="en-US" sz="2000" dirty="0" smtClean="0"/>
              <a:t>body</a:t>
            </a:r>
          </a:p>
          <a:p>
            <a:pPr lvl="1">
              <a:buNone/>
            </a:pPr>
            <a:endParaRPr lang="en-US" sz="2000" dirty="0"/>
          </a:p>
          <a:p>
            <a:pPr lvl="1"/>
            <a:r>
              <a:rPr lang="en-US" sz="2000" dirty="0"/>
              <a:t>It becomes more difficult to </a:t>
            </a:r>
            <a:r>
              <a:rPr lang="en-US" sz="2000" dirty="0" smtClean="0"/>
              <a:t>lighten </a:t>
            </a:r>
            <a:r>
              <a:rPr lang="en-US" sz="2000" dirty="0"/>
              <a:t>your </a:t>
            </a:r>
            <a:r>
              <a:rPr lang="en-US" sz="2000" dirty="0" smtClean="0"/>
              <a:t>symptoms</a:t>
            </a:r>
          </a:p>
          <a:p>
            <a:pPr lvl="1">
              <a:buNone/>
            </a:pPr>
            <a:endParaRPr lang="en-US" sz="2000" dirty="0"/>
          </a:p>
          <a:p>
            <a:pPr lvl="1"/>
            <a:r>
              <a:rPr lang="en-US" sz="2000" dirty="0"/>
              <a:t>You may have more serious physical </a:t>
            </a:r>
            <a:r>
              <a:rPr lang="en-US" sz="2000" dirty="0" smtClean="0"/>
              <a:t>symptoms</a:t>
            </a:r>
          </a:p>
          <a:p>
            <a:pPr lvl="1">
              <a:buNone/>
            </a:pPr>
            <a:endParaRPr lang="en-US" sz="2000" dirty="0"/>
          </a:p>
          <a:p>
            <a:pPr lvl="1"/>
            <a:r>
              <a:rPr lang="en-US" sz="2000" dirty="0"/>
              <a:t>You may have more serious mental </a:t>
            </a:r>
            <a:r>
              <a:rPr lang="en-US" sz="2000" dirty="0" smtClean="0"/>
              <a:t>sorrow</a:t>
            </a:r>
            <a:endParaRPr lang="en-US" sz="2000" dirty="0"/>
          </a:p>
        </p:txBody>
      </p:sp>
      <p:sp>
        <p:nvSpPr>
          <p:cNvPr id="6" name="Rectangle 2"/>
          <p:cNvSpPr>
            <a:spLocks noGrp="1" noChangeArrowheads="1"/>
          </p:cNvSpPr>
          <p:nvPr>
            <p:ph type="title"/>
          </p:nvPr>
        </p:nvSpPr>
        <p:spPr>
          <a:xfrm>
            <a:off x="609600" y="320675"/>
            <a:ext cx="7467600" cy="1203325"/>
          </a:xfrm>
        </p:spPr>
        <p:txBody>
          <a:bodyPr/>
          <a:lstStyle/>
          <a:p>
            <a:r>
              <a:rPr lang="en-US" b="1" dirty="0">
                <a:effectLst>
                  <a:outerShdw blurRad="38100" dist="38100" dir="2700000" algn="tl">
                    <a:srgbClr val="000000">
                      <a:alpha val="43137"/>
                    </a:srgbClr>
                  </a:outerShdw>
                </a:effectLst>
                <a:latin typeface="Tempus Sans ITC" pitchFamily="82" charset="0"/>
              </a:rPr>
              <a:t>FOUR TYPES OF STRESS </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651">
                                            <p:txEl>
                                              <p:pRg st="1" end="1"/>
                                            </p:txEl>
                                          </p:spTgt>
                                        </p:tgtEl>
                                        <p:attrNameLst>
                                          <p:attrName>style.visibility</p:attrName>
                                        </p:attrNameLst>
                                      </p:cBhvr>
                                      <p:to>
                                        <p:strVal val="visible"/>
                                      </p:to>
                                    </p:set>
                                    <p:anim calcmode="lin" valueType="num">
                                      <p:cBhvr additive="base">
                                        <p:cTn id="11" dur="500" fill="hold"/>
                                        <p:tgtEl>
                                          <p:spTgt spid="27651">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7651">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anim calcmode="lin" valueType="num">
                                      <p:cBhvr additive="base">
                                        <p:cTn id="15" dur="500" fill="hold"/>
                                        <p:tgtEl>
                                          <p:spTgt spid="27651">
                                            <p:txEl>
                                              <p:pRg st="3" end="3"/>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27651">
                                            <p:txEl>
                                              <p:pRg st="3" end="3"/>
                                            </p:txEl>
                                          </p:spTgt>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651">
                                            <p:txEl>
                                              <p:pRg st="5" end="5"/>
                                            </p:txEl>
                                          </p:spTgt>
                                        </p:tgtEl>
                                        <p:attrNameLst>
                                          <p:attrName>style.visibility</p:attrName>
                                        </p:attrNameLst>
                                      </p:cBhvr>
                                      <p:to>
                                        <p:strVal val="visible"/>
                                      </p:to>
                                    </p:set>
                                    <p:anim calcmode="lin" valueType="num">
                                      <p:cBhvr additive="base">
                                        <p:cTn id="19" dur="500" fill="hold"/>
                                        <p:tgtEl>
                                          <p:spTgt spid="27651">
                                            <p:txEl>
                                              <p:pRg st="5" end="5"/>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7651">
                                            <p:txEl>
                                              <p:pRg st="5" end="5"/>
                                            </p:txEl>
                                          </p:spTgt>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7651">
                                            <p:txEl>
                                              <p:pRg st="7" end="7"/>
                                            </p:txEl>
                                          </p:spTgt>
                                        </p:tgtEl>
                                        <p:attrNameLst>
                                          <p:attrName>style.visibility</p:attrName>
                                        </p:attrNameLst>
                                      </p:cBhvr>
                                      <p:to>
                                        <p:strVal val="visible"/>
                                      </p:to>
                                    </p:set>
                                    <p:anim calcmode="lin" valueType="num">
                                      <p:cBhvr additive="base">
                                        <p:cTn id="23" dur="500" fill="hold"/>
                                        <p:tgtEl>
                                          <p:spTgt spid="27651">
                                            <p:txEl>
                                              <p:pRg st="7" end="7"/>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27651">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27653"/>
                                        </p:tgtEl>
                                        <p:attrNameLst>
                                          <p:attrName>style.visibility</p:attrName>
                                        </p:attrNameLst>
                                      </p:cBhvr>
                                      <p:to>
                                        <p:strVal val="visible"/>
                                      </p:to>
                                    </p:set>
                                    <p:anim calcmode="lin" valueType="num">
                                      <p:cBhvr additive="base">
                                        <p:cTn id="29" dur="500" fill="hold"/>
                                        <p:tgtEl>
                                          <p:spTgt spid="27653"/>
                                        </p:tgtEl>
                                        <p:attrNameLst>
                                          <p:attrName>ppt_x</p:attrName>
                                        </p:attrNameLst>
                                      </p:cBhvr>
                                      <p:tavLst>
                                        <p:tav tm="0">
                                          <p:val>
                                            <p:strVal val="0-#ppt_w/2"/>
                                          </p:val>
                                        </p:tav>
                                        <p:tav tm="100000">
                                          <p:val>
                                            <p:strVal val="#ppt_x"/>
                                          </p:val>
                                        </p:tav>
                                      </p:tavLst>
                                    </p:anim>
                                    <p:anim calcmode="lin" valueType="num">
                                      <p:cBhvr additive="base">
                                        <p:cTn id="30" dur="500" fill="hold"/>
                                        <p:tgtEl>
                                          <p:spTgt spid="276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8677" name="Picture 5" descr="j0078728"/>
          <p:cNvPicPr>
            <a:picLocks noGrp="1" noChangeAspect="1" noChangeArrowheads="1"/>
          </p:cNvPicPr>
          <p:nvPr>
            <p:ph type="clipArt" sz="half" idx="1"/>
          </p:nvPr>
        </p:nvPicPr>
        <p:blipFill>
          <a:blip r:embed="rId2"/>
          <a:srcRect/>
          <a:stretch>
            <a:fillRect/>
          </a:stretch>
        </p:blipFill>
        <p:spPr>
          <a:xfrm>
            <a:off x="587375" y="2590800"/>
            <a:ext cx="2406650" cy="2667000"/>
          </a:xfrm>
        </p:spPr>
      </p:pic>
      <p:sp>
        <p:nvSpPr>
          <p:cNvPr id="28675" name="Rectangle 3"/>
          <p:cNvSpPr>
            <a:spLocks noGrp="1" noChangeArrowheads="1"/>
          </p:cNvSpPr>
          <p:nvPr>
            <p:ph type="body" sz="half" idx="2"/>
          </p:nvPr>
        </p:nvSpPr>
        <p:spPr/>
        <p:txBody>
          <a:bodyPr/>
          <a:lstStyle/>
          <a:p>
            <a:pPr>
              <a:buFont typeface="Wingdings" pitchFamily="2" charset="2"/>
              <a:buNone/>
            </a:pPr>
            <a:r>
              <a:rPr lang="en-US" sz="2400" dirty="0"/>
              <a:t>3.  Acute Traumatic Stress:</a:t>
            </a:r>
          </a:p>
          <a:p>
            <a:endParaRPr lang="en-US" sz="2400" dirty="0"/>
          </a:p>
          <a:p>
            <a:pPr lvl="1"/>
            <a:r>
              <a:rPr lang="en-US" sz="2000" dirty="0"/>
              <a:t>Critical Incident Stress</a:t>
            </a:r>
          </a:p>
          <a:p>
            <a:pPr lvl="1">
              <a:buNone/>
            </a:pPr>
            <a:endParaRPr lang="en-US" sz="2000" dirty="0"/>
          </a:p>
          <a:p>
            <a:pPr lvl="1"/>
            <a:r>
              <a:rPr lang="en-US" sz="2000" dirty="0"/>
              <a:t>Produces considerable psychological distress</a:t>
            </a:r>
          </a:p>
          <a:p>
            <a:pPr lvl="1">
              <a:buNone/>
            </a:pPr>
            <a:endParaRPr lang="en-US" sz="2000" dirty="0"/>
          </a:p>
          <a:p>
            <a:pPr lvl="1"/>
            <a:r>
              <a:rPr lang="en-US" sz="2000" dirty="0"/>
              <a:t>A normal reaction to abnormal events</a:t>
            </a:r>
          </a:p>
        </p:txBody>
      </p:sp>
      <p:sp>
        <p:nvSpPr>
          <p:cNvPr id="6" name="Rectangle 2"/>
          <p:cNvSpPr>
            <a:spLocks noGrp="1" noChangeArrowheads="1"/>
          </p:cNvSpPr>
          <p:nvPr>
            <p:ph type="title"/>
          </p:nvPr>
        </p:nvSpPr>
        <p:spPr>
          <a:xfrm>
            <a:off x="609600" y="320675"/>
            <a:ext cx="7467600" cy="1203325"/>
          </a:xfrm>
        </p:spPr>
        <p:txBody>
          <a:bodyPr/>
          <a:lstStyle/>
          <a:p>
            <a:r>
              <a:rPr lang="en-US" b="1" dirty="0">
                <a:effectLst>
                  <a:outerShdw blurRad="38100" dist="38100" dir="2700000" algn="tl">
                    <a:srgbClr val="000000">
                      <a:alpha val="43137"/>
                    </a:srgbClr>
                  </a:outerShdw>
                </a:effectLst>
                <a:latin typeface="Tempus Sans ITC" pitchFamily="82" charset="0"/>
              </a:rPr>
              <a:t>FOUR TYPES OF STRESS </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 calcmode="lin" valueType="num">
                                      <p:cBhvr additive="base">
                                        <p:cTn id="7" dur="500" fill="hold"/>
                                        <p:tgtEl>
                                          <p:spTgt spid="2867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867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8675">
                                            <p:txEl>
                                              <p:pRg st="2" end="2"/>
                                            </p:txEl>
                                          </p:spTgt>
                                        </p:tgtEl>
                                        <p:attrNameLst>
                                          <p:attrName>style.visibility</p:attrName>
                                        </p:attrNameLst>
                                      </p:cBhvr>
                                      <p:to>
                                        <p:strVal val="visible"/>
                                      </p:to>
                                    </p:set>
                                    <p:anim calcmode="lin" valueType="num">
                                      <p:cBhvr additive="base">
                                        <p:cTn id="11" dur="500" fill="hold"/>
                                        <p:tgtEl>
                                          <p:spTgt spid="28675">
                                            <p:txEl>
                                              <p:pRg st="2" end="2"/>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8675">
                                            <p:txEl>
                                              <p:pRg st="2" end="2"/>
                                            </p:txEl>
                                          </p:spTgt>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8675">
                                            <p:txEl>
                                              <p:pRg st="4" end="4"/>
                                            </p:txEl>
                                          </p:spTgt>
                                        </p:tgtEl>
                                        <p:attrNameLst>
                                          <p:attrName>style.visibility</p:attrName>
                                        </p:attrNameLst>
                                      </p:cBhvr>
                                      <p:to>
                                        <p:strVal val="visible"/>
                                      </p:to>
                                    </p:set>
                                    <p:anim calcmode="lin" valueType="num">
                                      <p:cBhvr additive="base">
                                        <p:cTn id="15" dur="500" fill="hold"/>
                                        <p:tgtEl>
                                          <p:spTgt spid="28675">
                                            <p:txEl>
                                              <p:pRg st="4" end="4"/>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28675">
                                            <p:txEl>
                                              <p:pRg st="4" end="4"/>
                                            </p:txEl>
                                          </p:spTgt>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8675">
                                            <p:txEl>
                                              <p:pRg st="6" end="6"/>
                                            </p:txEl>
                                          </p:spTgt>
                                        </p:tgtEl>
                                        <p:attrNameLst>
                                          <p:attrName>style.visibility</p:attrName>
                                        </p:attrNameLst>
                                      </p:cBhvr>
                                      <p:to>
                                        <p:strVal val="visible"/>
                                      </p:to>
                                    </p:set>
                                    <p:anim calcmode="lin" valueType="num">
                                      <p:cBhvr additive="base">
                                        <p:cTn id="19" dur="500" fill="hold"/>
                                        <p:tgtEl>
                                          <p:spTgt spid="28675">
                                            <p:txEl>
                                              <p:pRg st="6" end="6"/>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867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8677"/>
                                        </p:tgtEl>
                                        <p:attrNameLst>
                                          <p:attrName>style.visibility</p:attrName>
                                        </p:attrNameLst>
                                      </p:cBhvr>
                                      <p:to>
                                        <p:strVal val="visible"/>
                                      </p:to>
                                    </p:set>
                                    <p:anim calcmode="lin" valueType="num">
                                      <p:cBhvr additive="base">
                                        <p:cTn id="25" dur="500" fill="hold"/>
                                        <p:tgtEl>
                                          <p:spTgt spid="28677"/>
                                        </p:tgtEl>
                                        <p:attrNameLst>
                                          <p:attrName>ppt_x</p:attrName>
                                        </p:attrNameLst>
                                      </p:cBhvr>
                                      <p:tavLst>
                                        <p:tav tm="0">
                                          <p:val>
                                            <p:strVal val="0-#ppt_w/2"/>
                                          </p:val>
                                        </p:tav>
                                        <p:tav tm="100000">
                                          <p:val>
                                            <p:strVal val="#ppt_x"/>
                                          </p:val>
                                        </p:tav>
                                      </p:tavLst>
                                    </p:anim>
                                    <p:anim calcmode="lin" valueType="num">
                                      <p:cBhvr additive="base">
                                        <p:cTn id="26" dur="500" fill="hold"/>
                                        <p:tgtEl>
                                          <p:spTgt spid="286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9701" name="Picture 5" descr="j0078820"/>
          <p:cNvPicPr>
            <a:picLocks noGrp="1" noChangeAspect="1" noChangeArrowheads="1"/>
          </p:cNvPicPr>
          <p:nvPr>
            <p:ph type="clipArt" sz="half" idx="1"/>
          </p:nvPr>
        </p:nvPicPr>
        <p:blipFill>
          <a:blip r:embed="rId2"/>
          <a:srcRect/>
          <a:stretch>
            <a:fillRect/>
          </a:stretch>
        </p:blipFill>
        <p:spPr>
          <a:xfrm>
            <a:off x="666750" y="2514600"/>
            <a:ext cx="2246313" cy="2743200"/>
          </a:xfrm>
        </p:spPr>
      </p:pic>
      <p:sp>
        <p:nvSpPr>
          <p:cNvPr id="29699" name="Rectangle 3"/>
          <p:cNvSpPr>
            <a:spLocks noGrp="1" noChangeArrowheads="1"/>
          </p:cNvSpPr>
          <p:nvPr>
            <p:ph type="body" sz="half" idx="2"/>
          </p:nvPr>
        </p:nvSpPr>
        <p:spPr/>
        <p:txBody>
          <a:bodyPr/>
          <a:lstStyle/>
          <a:p>
            <a:pPr>
              <a:buFont typeface="Wingdings" pitchFamily="2" charset="2"/>
              <a:buNone/>
            </a:pPr>
            <a:r>
              <a:rPr lang="en-US" sz="2400" dirty="0"/>
              <a:t>4.  Post Traumatic Stress:</a:t>
            </a:r>
          </a:p>
          <a:p>
            <a:endParaRPr lang="en-US" sz="2400" dirty="0"/>
          </a:p>
          <a:p>
            <a:pPr lvl="1"/>
            <a:r>
              <a:rPr lang="en-US" sz="2000" dirty="0"/>
              <a:t>Severe stress produced by severe psychological trauma</a:t>
            </a:r>
          </a:p>
          <a:p>
            <a:pPr lvl="1"/>
            <a:endParaRPr lang="en-US" sz="2000" dirty="0"/>
          </a:p>
          <a:p>
            <a:pPr lvl="1"/>
            <a:r>
              <a:rPr lang="en-US" sz="2000" dirty="0"/>
              <a:t>Created by unresolved Critical Incident Stress</a:t>
            </a:r>
          </a:p>
          <a:p>
            <a:pPr lvl="1"/>
            <a:endParaRPr lang="en-US" sz="2000" dirty="0"/>
          </a:p>
          <a:p>
            <a:pPr lvl="1"/>
            <a:r>
              <a:rPr lang="en-US" sz="2000" dirty="0"/>
              <a:t>Produces lasting changes</a:t>
            </a:r>
          </a:p>
          <a:p>
            <a:pPr lvl="1"/>
            <a:endParaRPr lang="en-US" sz="2000" dirty="0"/>
          </a:p>
        </p:txBody>
      </p:sp>
      <p:sp>
        <p:nvSpPr>
          <p:cNvPr id="6" name="Rectangle 2"/>
          <p:cNvSpPr>
            <a:spLocks noGrp="1" noChangeArrowheads="1"/>
          </p:cNvSpPr>
          <p:nvPr>
            <p:ph type="title"/>
          </p:nvPr>
        </p:nvSpPr>
        <p:spPr>
          <a:xfrm>
            <a:off x="609600" y="320675"/>
            <a:ext cx="7467600" cy="1203325"/>
          </a:xfrm>
        </p:spPr>
        <p:txBody>
          <a:bodyPr/>
          <a:lstStyle/>
          <a:p>
            <a:r>
              <a:rPr lang="en-US" b="1" dirty="0">
                <a:effectLst>
                  <a:outerShdw blurRad="38100" dist="38100" dir="2700000" algn="tl">
                    <a:srgbClr val="000000">
                      <a:alpha val="43137"/>
                    </a:srgbClr>
                  </a:outerShdw>
                </a:effectLst>
                <a:latin typeface="Tempus Sans ITC" pitchFamily="82" charset="0"/>
              </a:rPr>
              <a:t>FOUR TYPES OF STRESS </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9699">
                                            <p:txEl>
                                              <p:pRg st="2" end="2"/>
                                            </p:txEl>
                                          </p:spTgt>
                                        </p:tgtEl>
                                        <p:attrNameLst>
                                          <p:attrName>style.visibility</p:attrName>
                                        </p:attrNameLst>
                                      </p:cBhvr>
                                      <p:to>
                                        <p:strVal val="visible"/>
                                      </p:to>
                                    </p:set>
                                    <p:anim calcmode="lin" valueType="num">
                                      <p:cBhvr additive="base">
                                        <p:cTn id="11" dur="500" fill="hold"/>
                                        <p:tgtEl>
                                          <p:spTgt spid="29699">
                                            <p:txEl>
                                              <p:pRg st="2" end="2"/>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9699">
                                            <p:txEl>
                                              <p:pRg st="2" end="2"/>
                                            </p:txEl>
                                          </p:spTgt>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9699">
                                            <p:txEl>
                                              <p:pRg st="4" end="4"/>
                                            </p:txEl>
                                          </p:spTgt>
                                        </p:tgtEl>
                                        <p:attrNameLst>
                                          <p:attrName>style.visibility</p:attrName>
                                        </p:attrNameLst>
                                      </p:cBhvr>
                                      <p:to>
                                        <p:strVal val="visible"/>
                                      </p:to>
                                    </p:set>
                                    <p:anim calcmode="lin" valueType="num">
                                      <p:cBhvr additive="base">
                                        <p:cTn id="15" dur="500" fill="hold"/>
                                        <p:tgtEl>
                                          <p:spTgt spid="29699">
                                            <p:txEl>
                                              <p:pRg st="4" end="4"/>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29699">
                                            <p:txEl>
                                              <p:pRg st="4" end="4"/>
                                            </p:txEl>
                                          </p:spTgt>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699">
                                            <p:txEl>
                                              <p:pRg st="6" end="6"/>
                                            </p:txEl>
                                          </p:spTgt>
                                        </p:tgtEl>
                                        <p:attrNameLst>
                                          <p:attrName>style.visibility</p:attrName>
                                        </p:attrNameLst>
                                      </p:cBhvr>
                                      <p:to>
                                        <p:strVal val="visible"/>
                                      </p:to>
                                    </p:set>
                                    <p:anim calcmode="lin" valueType="num">
                                      <p:cBhvr additive="base">
                                        <p:cTn id="19" dur="500" fill="hold"/>
                                        <p:tgtEl>
                                          <p:spTgt spid="29699">
                                            <p:txEl>
                                              <p:pRg st="6" end="6"/>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969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9701"/>
                                        </p:tgtEl>
                                        <p:attrNameLst>
                                          <p:attrName>style.visibility</p:attrName>
                                        </p:attrNameLst>
                                      </p:cBhvr>
                                      <p:to>
                                        <p:strVal val="visible"/>
                                      </p:to>
                                    </p:set>
                                    <p:anim calcmode="lin" valueType="num">
                                      <p:cBhvr additive="base">
                                        <p:cTn id="25" dur="500" fill="hold"/>
                                        <p:tgtEl>
                                          <p:spTgt spid="29701"/>
                                        </p:tgtEl>
                                        <p:attrNameLst>
                                          <p:attrName>ppt_x</p:attrName>
                                        </p:attrNameLst>
                                      </p:cBhvr>
                                      <p:tavLst>
                                        <p:tav tm="0">
                                          <p:val>
                                            <p:strVal val="0-#ppt_w/2"/>
                                          </p:val>
                                        </p:tav>
                                        <p:tav tm="100000">
                                          <p:val>
                                            <p:strVal val="#ppt_x"/>
                                          </p:val>
                                        </p:tav>
                                      </p:tavLst>
                                    </p:anim>
                                    <p:anim calcmode="lin" valueType="num">
                                      <p:cBhvr additive="base">
                                        <p:cTn id="26" dur="500" fill="hold"/>
                                        <p:tgtEl>
                                          <p:spTgt spid="297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Stress Can do…</a:t>
            </a:r>
            <a:endParaRPr lang="en-US"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a:xfrm>
            <a:off x="457200" y="1600200"/>
            <a:ext cx="8382000" cy="4525963"/>
          </a:xfrm>
        </p:spPr>
        <p:txBody>
          <a:bodyPr/>
          <a:lstStyle/>
          <a:p>
            <a:r>
              <a:rPr lang="en-US" dirty="0" smtClean="0"/>
              <a:t>Too little stress = bored, unmotivated</a:t>
            </a:r>
          </a:p>
          <a:p>
            <a:r>
              <a:rPr lang="en-US" dirty="0" smtClean="0"/>
              <a:t>Too much stress = overwhelmed, fearful, frozen</a:t>
            </a:r>
          </a:p>
          <a:p>
            <a:r>
              <a:rPr lang="en-US" b="1" dirty="0" smtClean="0">
                <a:effectLst>
                  <a:outerShdw blurRad="38100" dist="38100" dir="2700000" algn="tl">
                    <a:srgbClr val="000000">
                      <a:alpha val="43137"/>
                    </a:srgbClr>
                  </a:outerShdw>
                </a:effectLst>
              </a:rPr>
              <a:t>Moderate stress = energized, on-task, efficient</a:t>
            </a:r>
            <a:endParaRPr lang="en-US" b="1" dirty="0">
              <a:effectLst>
                <a:outerShdw blurRad="38100" dist="38100" dir="2700000" algn="tl">
                  <a:srgbClr val="000000">
                    <a:alpha val="43137"/>
                  </a:srgbClr>
                </a:outerShdw>
              </a:effectLst>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effectLst>
                  <a:outerShdw blurRad="38100" dist="38100" dir="2700000" algn="tl">
                    <a:srgbClr val="000000">
                      <a:alpha val="43137"/>
                    </a:srgbClr>
                  </a:outerShdw>
                </a:effectLst>
                <a:latin typeface="Tempus Sans ITC" pitchFamily="82" charset="0"/>
              </a:rPr>
              <a:t>Factors contributing </a:t>
            </a:r>
            <a:r>
              <a:rPr lang="en-US" sz="4000" b="1" dirty="0" smtClean="0">
                <a:effectLst>
                  <a:outerShdw blurRad="38100" dist="38100" dir="2700000" algn="tl">
                    <a:srgbClr val="000000">
                      <a:alpha val="43137"/>
                    </a:srgbClr>
                  </a:outerShdw>
                </a:effectLst>
                <a:latin typeface="Tempus Sans ITC" pitchFamily="82" charset="0"/>
              </a:rPr>
              <a:t>stress</a:t>
            </a:r>
            <a:r>
              <a:rPr lang="en-US" sz="3600" b="1" dirty="0" smtClean="0">
                <a:effectLst>
                  <a:outerShdw blurRad="38100" dist="38100" dir="2700000" algn="tl">
                    <a:srgbClr val="000000">
                      <a:alpha val="43137"/>
                    </a:srgbClr>
                  </a:outerShdw>
                </a:effectLst>
                <a:latin typeface="Tempus Sans ITC" pitchFamily="82" charset="0"/>
              </a:rPr>
              <a:t> among Students</a:t>
            </a:r>
            <a:endParaRPr lang="en-US" sz="3600"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a:xfrm>
            <a:off x="457200" y="1600200"/>
            <a:ext cx="8229600" cy="4038600"/>
          </a:xfrm>
        </p:spPr>
        <p:txBody>
          <a:bodyPr>
            <a:normAutofit fontScale="85000" lnSpcReduction="20000"/>
          </a:bodyPr>
          <a:lstStyle/>
          <a:p>
            <a:pPr lvl="0" algn="just">
              <a:buBlip>
                <a:blip r:embed="rId2"/>
              </a:buBlip>
            </a:pPr>
            <a:r>
              <a:rPr lang="en-US" dirty="0" smtClean="0"/>
              <a:t>Economic reasons: loan trouble and working while studying</a:t>
            </a:r>
          </a:p>
          <a:p>
            <a:pPr lvl="0" algn="just">
              <a:buBlip>
                <a:blip r:embed="rId2"/>
              </a:buBlip>
            </a:pPr>
            <a:r>
              <a:rPr lang="en-US" dirty="0" smtClean="0"/>
              <a:t>Pure academic load: Math classes, projects, assignment, papers, tests, regularly getting poor grades</a:t>
            </a:r>
          </a:p>
          <a:p>
            <a:pPr lvl="0" algn="just">
              <a:buBlip>
                <a:blip r:embed="rId2"/>
              </a:buBlip>
            </a:pPr>
            <a:r>
              <a:rPr lang="en-US" dirty="0" smtClean="0"/>
              <a:t>Expectations from parents  and teachers </a:t>
            </a:r>
          </a:p>
          <a:p>
            <a:pPr lvl="0" algn="just">
              <a:buBlip>
                <a:blip r:embed="rId2"/>
              </a:buBlip>
            </a:pPr>
            <a:r>
              <a:rPr lang="en-US" dirty="0" smtClean="0"/>
              <a:t>Career path: after they’ve worried about the present, their futures are in doubt.</a:t>
            </a:r>
          </a:p>
          <a:p>
            <a:pPr lvl="0" algn="just">
              <a:buBlip>
                <a:blip r:embed="rId2"/>
              </a:buBlip>
            </a:pPr>
            <a:r>
              <a:rPr lang="en-US" dirty="0" smtClean="0"/>
              <a:t>Lack of self esteem</a:t>
            </a:r>
          </a:p>
          <a:p>
            <a:pPr lvl="0" algn="just">
              <a:buBlip>
                <a:blip r:embed="rId2"/>
              </a:buBlip>
            </a:pPr>
            <a:r>
              <a:rPr lang="en-US" dirty="0" smtClean="0"/>
              <a:t>Family Problem</a:t>
            </a:r>
          </a:p>
          <a:p>
            <a:pPr lvl="0" algn="just">
              <a:buBlip>
                <a:blip r:embed="rId2"/>
              </a:buBlip>
            </a:pPr>
            <a:r>
              <a:rPr lang="en-US" dirty="0" smtClean="0"/>
              <a:t>Death of a loved one </a:t>
            </a:r>
          </a:p>
        </p:txBody>
      </p:sp>
      <p:pic>
        <p:nvPicPr>
          <p:cNvPr id="4" name="Picture 3" descr="http://webpages.scu.edu/ftp/KRanney/factors.jpg"/>
          <p:cNvPicPr/>
          <p:nvPr/>
        </p:nvPicPr>
        <p:blipFill>
          <a:blip r:embed="rId3"/>
          <a:srcRect/>
          <a:stretch>
            <a:fillRect/>
          </a:stretch>
        </p:blipFill>
        <p:spPr bwMode="auto">
          <a:xfrm>
            <a:off x="5181600" y="4267200"/>
            <a:ext cx="3457575" cy="2390775"/>
          </a:xfrm>
          <a:prstGeom prst="rect">
            <a:avLst/>
          </a:prstGeom>
          <a:noFill/>
          <a:ln w="9525">
            <a:noFill/>
            <a:miter lim="800000"/>
            <a:headEnd/>
            <a:tailEnd/>
          </a:ln>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Effects of Stress</a:t>
            </a:r>
            <a:endParaRPr lang="en-US" b="1" dirty="0">
              <a:effectLst>
                <a:outerShdw blurRad="38100" dist="38100" dir="2700000" algn="tl">
                  <a:srgbClr val="000000">
                    <a:alpha val="43137"/>
                  </a:srgbClr>
                </a:outerShdw>
              </a:effectLst>
              <a:latin typeface="Tempus Sans ITC" pitchFamily="82" charset="0"/>
            </a:endParaRPr>
          </a:p>
        </p:txBody>
      </p:sp>
      <p:sp>
        <p:nvSpPr>
          <p:cNvPr id="6" name="Text Placeholder 5"/>
          <p:cNvSpPr>
            <a:spLocks noGrp="1"/>
          </p:cNvSpPr>
          <p:nvPr>
            <p:ph type="body" idx="1"/>
          </p:nvPr>
        </p:nvSpPr>
        <p:spPr/>
        <p:txBody>
          <a:bodyPr/>
          <a:lstStyle/>
          <a:p>
            <a:r>
              <a:rPr lang="en-US" dirty="0" smtClean="0"/>
              <a:t>Psychological Effects</a:t>
            </a:r>
            <a:endParaRPr lang="en-US" dirty="0"/>
          </a:p>
        </p:txBody>
      </p:sp>
      <p:sp>
        <p:nvSpPr>
          <p:cNvPr id="3" name="Content Placeholder 2"/>
          <p:cNvSpPr>
            <a:spLocks noGrp="1"/>
          </p:cNvSpPr>
          <p:nvPr>
            <p:ph sz="half" idx="2"/>
          </p:nvPr>
        </p:nvSpPr>
        <p:spPr>
          <a:xfrm>
            <a:off x="457200" y="2174874"/>
            <a:ext cx="4040188" cy="4302126"/>
          </a:xfrm>
        </p:spPr>
        <p:txBody>
          <a:bodyPr>
            <a:normAutofit fontScale="92500" lnSpcReduction="10000"/>
          </a:bodyPr>
          <a:lstStyle/>
          <a:p>
            <a:r>
              <a:rPr lang="en-US" dirty="0" smtClean="0"/>
              <a:t>Depressed</a:t>
            </a:r>
          </a:p>
          <a:p>
            <a:r>
              <a:rPr lang="en-US" dirty="0" smtClean="0"/>
              <a:t>Bored</a:t>
            </a:r>
          </a:p>
          <a:p>
            <a:r>
              <a:rPr lang="en-US" dirty="0" smtClean="0"/>
              <a:t>Urge to cry </a:t>
            </a:r>
          </a:p>
          <a:p>
            <a:r>
              <a:rPr lang="en-US" dirty="0" smtClean="0"/>
              <a:t>Urge to hide </a:t>
            </a:r>
          </a:p>
          <a:p>
            <a:r>
              <a:rPr lang="en-US" dirty="0" smtClean="0"/>
              <a:t>Suspiciousness</a:t>
            </a:r>
          </a:p>
          <a:p>
            <a:r>
              <a:rPr lang="en-US" dirty="0" smtClean="0"/>
              <a:t>Negative attitude/thoughts</a:t>
            </a:r>
          </a:p>
          <a:p>
            <a:r>
              <a:rPr lang="en-US" dirty="0" smtClean="0"/>
              <a:t>Loneliness</a:t>
            </a:r>
          </a:p>
          <a:p>
            <a:r>
              <a:rPr lang="en-US" dirty="0" smtClean="0"/>
              <a:t>Nightmares</a:t>
            </a:r>
          </a:p>
          <a:p>
            <a:r>
              <a:rPr lang="en-US" dirty="0" smtClean="0"/>
              <a:t>Excessive daydreaming about “getting away from it all”</a:t>
            </a:r>
          </a:p>
          <a:p>
            <a:r>
              <a:rPr lang="en-US" dirty="0" smtClean="0"/>
              <a:t>Use of sleeping pills</a:t>
            </a:r>
          </a:p>
        </p:txBody>
      </p:sp>
      <p:sp>
        <p:nvSpPr>
          <p:cNvPr id="7" name="Text Placeholder 6"/>
          <p:cNvSpPr>
            <a:spLocks noGrp="1"/>
          </p:cNvSpPr>
          <p:nvPr>
            <p:ph type="body" sz="quarter" idx="3"/>
          </p:nvPr>
        </p:nvSpPr>
        <p:spPr/>
        <p:txBody>
          <a:bodyPr/>
          <a:lstStyle/>
          <a:p>
            <a:r>
              <a:rPr lang="en-US" dirty="0" smtClean="0"/>
              <a:t>Behavioral Effects</a:t>
            </a:r>
            <a:endParaRPr lang="en-US" dirty="0"/>
          </a:p>
        </p:txBody>
      </p:sp>
      <p:sp>
        <p:nvSpPr>
          <p:cNvPr id="8" name="Content Placeholder 7"/>
          <p:cNvSpPr>
            <a:spLocks noGrp="1"/>
          </p:cNvSpPr>
          <p:nvPr>
            <p:ph sz="quarter" idx="4"/>
          </p:nvPr>
        </p:nvSpPr>
        <p:spPr>
          <a:xfrm>
            <a:off x="4645025" y="2174874"/>
            <a:ext cx="4041775" cy="4302125"/>
          </a:xfrm>
        </p:spPr>
        <p:txBody>
          <a:bodyPr>
            <a:normAutofit fontScale="92500" lnSpcReduction="20000"/>
          </a:bodyPr>
          <a:lstStyle/>
          <a:p>
            <a:r>
              <a:rPr lang="en-US" dirty="0" smtClean="0"/>
              <a:t>Cigarette smoking </a:t>
            </a:r>
          </a:p>
          <a:p>
            <a:r>
              <a:rPr lang="en-US" dirty="0" smtClean="0"/>
              <a:t>Impulsive behavior</a:t>
            </a:r>
          </a:p>
          <a:p>
            <a:r>
              <a:rPr lang="en-US" dirty="0" smtClean="0"/>
              <a:t>Inappropriate crying</a:t>
            </a:r>
          </a:p>
          <a:p>
            <a:r>
              <a:rPr lang="en-US" dirty="0" smtClean="0"/>
              <a:t>Aggressive</a:t>
            </a:r>
          </a:p>
          <a:p>
            <a:r>
              <a:rPr lang="en-US" dirty="0" smtClean="0"/>
              <a:t>Overeating</a:t>
            </a:r>
          </a:p>
          <a:p>
            <a:r>
              <a:rPr lang="en-US" dirty="0" smtClean="0"/>
              <a:t>Lack of initiative</a:t>
            </a:r>
          </a:p>
          <a:p>
            <a:r>
              <a:rPr lang="en-US" dirty="0" smtClean="0"/>
              <a:t>Drug/Alcohol abuse</a:t>
            </a:r>
          </a:p>
          <a:p>
            <a:r>
              <a:rPr lang="en-US" dirty="0" smtClean="0"/>
              <a:t>Fault finding</a:t>
            </a:r>
          </a:p>
          <a:p>
            <a:r>
              <a:rPr lang="en-US" dirty="0" smtClean="0"/>
              <a:t>Antisocial</a:t>
            </a:r>
          </a:p>
          <a:p>
            <a:r>
              <a:rPr lang="en-US" dirty="0" smtClean="0"/>
              <a:t>Under eating</a:t>
            </a:r>
          </a:p>
          <a:p>
            <a:r>
              <a:rPr lang="en-US" dirty="0" smtClean="0"/>
              <a:t>Forgetfulness regarding appointments, dates, deadlines</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8">
                                            <p:txEl>
                                              <p:pRg st="0" end="0"/>
                                            </p:txEl>
                                          </p:spTgt>
                                        </p:tgtEl>
                                        <p:attrNameLst>
                                          <p:attrName>style.visibility</p:attrName>
                                        </p:attrNameLst>
                                      </p:cBhvr>
                                      <p:to>
                                        <p:strVal val="visible"/>
                                      </p:to>
                                    </p:set>
                                    <p:anim calcmode="lin" valueType="num">
                                      <p:cBhvr additive="base">
                                        <p:cTn id="5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8">
                                            <p:txEl>
                                              <p:pRg st="0" end="0"/>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8">
                                            <p:txEl>
                                              <p:pRg st="1" end="1"/>
                                            </p:txEl>
                                          </p:spTgt>
                                        </p:tgtEl>
                                        <p:attrNameLst>
                                          <p:attrName>style.visibility</p:attrName>
                                        </p:attrNameLst>
                                      </p:cBhvr>
                                      <p:to>
                                        <p:strVal val="visible"/>
                                      </p:to>
                                    </p:set>
                                    <p:anim calcmode="lin" valueType="num">
                                      <p:cBhvr additive="base">
                                        <p:cTn id="6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8">
                                            <p:txEl>
                                              <p:pRg st="1" end="1"/>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8">
                                            <p:txEl>
                                              <p:pRg st="2" end="2"/>
                                            </p:txEl>
                                          </p:spTgt>
                                        </p:tgtEl>
                                        <p:attrNameLst>
                                          <p:attrName>style.visibility</p:attrName>
                                        </p:attrNameLst>
                                      </p:cBhvr>
                                      <p:to>
                                        <p:strVal val="visible"/>
                                      </p:to>
                                    </p:set>
                                    <p:anim calcmode="lin" valueType="num">
                                      <p:cBhvr additive="base">
                                        <p:cTn id="6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8">
                                            <p:txEl>
                                              <p:pRg st="3" end="3"/>
                                            </p:txEl>
                                          </p:spTgt>
                                        </p:tgtEl>
                                        <p:attrNameLst>
                                          <p:attrName>style.visibility</p:attrName>
                                        </p:attrNameLst>
                                      </p:cBhvr>
                                      <p:to>
                                        <p:strVal val="visible"/>
                                      </p:to>
                                    </p:set>
                                    <p:anim calcmode="lin" valueType="num">
                                      <p:cBhvr additive="base">
                                        <p:cTn id="7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8">
                                            <p:txEl>
                                              <p:pRg st="4" end="4"/>
                                            </p:txEl>
                                          </p:spTgt>
                                        </p:tgtEl>
                                        <p:attrNameLst>
                                          <p:attrName>style.visibility</p:attrName>
                                        </p:attrNameLst>
                                      </p:cBhvr>
                                      <p:to>
                                        <p:strVal val="visible"/>
                                      </p:to>
                                    </p:set>
                                    <p:anim calcmode="lin" valueType="num">
                                      <p:cBhvr additive="base">
                                        <p:cTn id="7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8">
                                            <p:txEl>
                                              <p:pRg st="4" end="4"/>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8">
                                            <p:txEl>
                                              <p:pRg st="5" end="5"/>
                                            </p:txEl>
                                          </p:spTgt>
                                        </p:tgtEl>
                                        <p:attrNameLst>
                                          <p:attrName>style.visibility</p:attrName>
                                        </p:attrNameLst>
                                      </p:cBhvr>
                                      <p:to>
                                        <p:strVal val="visible"/>
                                      </p:to>
                                    </p:set>
                                    <p:anim calcmode="lin" valueType="num">
                                      <p:cBhvr additive="base">
                                        <p:cTn id="7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8">
                                            <p:txEl>
                                              <p:pRg st="5" end="5"/>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8">
                                            <p:txEl>
                                              <p:pRg st="6" end="6"/>
                                            </p:txEl>
                                          </p:spTgt>
                                        </p:tgtEl>
                                        <p:attrNameLst>
                                          <p:attrName>style.visibility</p:attrName>
                                        </p:attrNameLst>
                                      </p:cBhvr>
                                      <p:to>
                                        <p:strVal val="visible"/>
                                      </p:to>
                                    </p:set>
                                    <p:anim calcmode="lin" valueType="num">
                                      <p:cBhvr additive="base">
                                        <p:cTn id="8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8">
                                            <p:txEl>
                                              <p:pRg st="6" end="6"/>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8">
                                            <p:txEl>
                                              <p:pRg st="7" end="7"/>
                                            </p:txEl>
                                          </p:spTgt>
                                        </p:tgtEl>
                                        <p:attrNameLst>
                                          <p:attrName>style.visibility</p:attrName>
                                        </p:attrNameLst>
                                      </p:cBhvr>
                                      <p:to>
                                        <p:strVal val="visible"/>
                                      </p:to>
                                    </p:set>
                                    <p:anim calcmode="lin" valueType="num">
                                      <p:cBhvr additive="base">
                                        <p:cTn id="8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8">
                                            <p:txEl>
                                              <p:pRg st="7" end="7"/>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8">
                                            <p:txEl>
                                              <p:pRg st="8" end="8"/>
                                            </p:txEl>
                                          </p:spTgt>
                                        </p:tgtEl>
                                        <p:attrNameLst>
                                          <p:attrName>style.visibility</p:attrName>
                                        </p:attrNameLst>
                                      </p:cBhvr>
                                      <p:to>
                                        <p:strVal val="visible"/>
                                      </p:to>
                                    </p:set>
                                    <p:anim calcmode="lin" valueType="num">
                                      <p:cBhvr additive="base">
                                        <p:cTn id="9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8">
                                            <p:txEl>
                                              <p:pRg st="8" end="8"/>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8">
                                            <p:txEl>
                                              <p:pRg st="9" end="9"/>
                                            </p:txEl>
                                          </p:spTgt>
                                        </p:tgtEl>
                                        <p:attrNameLst>
                                          <p:attrName>style.visibility</p:attrName>
                                        </p:attrNameLst>
                                      </p:cBhvr>
                                      <p:to>
                                        <p:strVal val="visible"/>
                                      </p:to>
                                    </p:set>
                                    <p:anim calcmode="lin" valueType="num">
                                      <p:cBhvr additive="base">
                                        <p:cTn id="95"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8">
                                            <p:txEl>
                                              <p:pRg st="9" end="9"/>
                                            </p:txEl>
                                          </p:spTgt>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8">
                                            <p:txEl>
                                              <p:pRg st="10" end="10"/>
                                            </p:txEl>
                                          </p:spTgt>
                                        </p:tgtEl>
                                        <p:attrNameLst>
                                          <p:attrName>style.visibility</p:attrName>
                                        </p:attrNameLst>
                                      </p:cBhvr>
                                      <p:to>
                                        <p:strVal val="visible"/>
                                      </p:to>
                                    </p:set>
                                    <p:anim calcmode="lin" valueType="num">
                                      <p:cBhvr additive="base">
                                        <p:cTn id="99"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8">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mic illustrating college students' stress">
            <a:hlinkClick r:id="rId2"/>
          </p:cNvPr>
          <p:cNvPicPr/>
          <p:nvPr/>
        </p:nvPicPr>
        <p:blipFill>
          <a:blip r:embed="rId3">
            <a:duotone>
              <a:prstClr val="black"/>
              <a:schemeClr val="tx1">
                <a:lumMod val="50000"/>
                <a:lumOff val="50000"/>
                <a:tint val="45000"/>
                <a:satMod val="400000"/>
              </a:schemeClr>
            </a:duotone>
          </a:blip>
          <a:srcRect/>
          <a:stretch>
            <a:fillRect/>
          </a:stretch>
        </p:blipFill>
        <p:spPr bwMode="auto">
          <a:xfrm>
            <a:off x="5105400" y="1371600"/>
            <a:ext cx="4038600" cy="5105400"/>
          </a:xfrm>
          <a:prstGeom prst="rect">
            <a:avLst/>
          </a:prstGeom>
          <a:noFill/>
          <a:ln w="9525">
            <a:noFill/>
            <a:miter lim="800000"/>
            <a:headEnd/>
            <a:tailEnd/>
          </a:ln>
        </p:spPr>
      </p:pic>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Stress can Cause..</a:t>
            </a:r>
            <a:endParaRPr lang="en-US"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p:txBody>
          <a:bodyPr>
            <a:normAutofit fontScale="92500" lnSpcReduction="10000"/>
          </a:bodyPr>
          <a:lstStyle/>
          <a:p>
            <a:pPr>
              <a:lnSpc>
                <a:spcPct val="90000"/>
              </a:lnSpc>
              <a:buBlip>
                <a:blip r:embed="rId4"/>
              </a:buBlip>
            </a:pPr>
            <a:r>
              <a:rPr lang="en-US" dirty="0" smtClean="0"/>
              <a:t>Your effectiveness reduces</a:t>
            </a:r>
          </a:p>
          <a:p>
            <a:pPr>
              <a:lnSpc>
                <a:spcPct val="90000"/>
              </a:lnSpc>
              <a:buBlip>
                <a:blip r:embed="rId4"/>
              </a:buBlip>
            </a:pPr>
            <a:r>
              <a:rPr lang="en-US" dirty="0" smtClean="0"/>
              <a:t>You accident prone</a:t>
            </a:r>
          </a:p>
          <a:p>
            <a:pPr>
              <a:lnSpc>
                <a:spcPct val="90000"/>
              </a:lnSpc>
              <a:buBlip>
                <a:blip r:embed="rId4"/>
              </a:buBlip>
            </a:pPr>
            <a:r>
              <a:rPr lang="en-US" dirty="0" smtClean="0"/>
              <a:t>You started forgetting things</a:t>
            </a:r>
          </a:p>
          <a:p>
            <a:pPr>
              <a:lnSpc>
                <a:spcPct val="90000"/>
              </a:lnSpc>
              <a:buBlip>
                <a:blip r:embed="rId4"/>
              </a:buBlip>
            </a:pPr>
            <a:r>
              <a:rPr lang="en-US" dirty="0" smtClean="0"/>
              <a:t>You neglect your appearance</a:t>
            </a:r>
          </a:p>
          <a:p>
            <a:pPr>
              <a:lnSpc>
                <a:spcPct val="90000"/>
              </a:lnSpc>
              <a:buBlip>
                <a:blip r:embed="rId4"/>
              </a:buBlip>
            </a:pPr>
            <a:r>
              <a:rPr lang="en-US" dirty="0" smtClean="0"/>
              <a:t>You make poor judgments</a:t>
            </a:r>
          </a:p>
          <a:p>
            <a:pPr>
              <a:lnSpc>
                <a:spcPct val="90000"/>
              </a:lnSpc>
              <a:buBlip>
                <a:blip r:embed="rId4"/>
              </a:buBlip>
            </a:pPr>
            <a:r>
              <a:rPr lang="en-US" dirty="0" smtClean="0"/>
              <a:t>You make more mistakes</a:t>
            </a:r>
          </a:p>
          <a:p>
            <a:pPr>
              <a:lnSpc>
                <a:spcPct val="90000"/>
              </a:lnSpc>
              <a:buBlip>
                <a:blip r:embed="rId4"/>
              </a:buBlip>
            </a:pPr>
            <a:r>
              <a:rPr lang="en-US" dirty="0" smtClean="0"/>
              <a:t>Your absenteeism increases</a:t>
            </a:r>
          </a:p>
          <a:p>
            <a:pPr>
              <a:lnSpc>
                <a:spcPct val="90000"/>
              </a:lnSpc>
              <a:buBlip>
                <a:blip r:embed="rId4"/>
              </a:buBlip>
            </a:pPr>
            <a:r>
              <a:rPr lang="en-US" dirty="0" smtClean="0"/>
              <a:t>You no longer enjoy classes</a:t>
            </a:r>
          </a:p>
          <a:p>
            <a:pPr>
              <a:lnSpc>
                <a:spcPct val="90000"/>
              </a:lnSpc>
              <a:buBlip>
                <a:blip r:embed="rId4"/>
              </a:buBlip>
            </a:pPr>
            <a:r>
              <a:rPr lang="en-US" dirty="0" smtClean="0"/>
              <a:t>You feel difficulty concentrating</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 calcmode="lin" valueType="num">
                                      <p:cBhvr additive="base">
                                        <p:cTn id="44"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Ways to Overcome Stress</a:t>
            </a:r>
            <a:endParaRPr lang="en-US"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p:txBody>
          <a:bodyPr/>
          <a:lstStyle/>
          <a:p>
            <a:pPr>
              <a:buBlip>
                <a:blip r:embed="rId2"/>
              </a:buBlip>
            </a:pPr>
            <a:r>
              <a:rPr lang="en-US" sz="2800" dirty="0" smtClean="0"/>
              <a:t>Rest: </a:t>
            </a:r>
            <a:r>
              <a:rPr lang="en-US" sz="2400" dirty="0" smtClean="0"/>
              <a:t>Get a minimum of six hours of continuous rest</a:t>
            </a:r>
          </a:p>
          <a:p>
            <a:pPr>
              <a:buBlip>
                <a:blip r:embed="rId2"/>
              </a:buBlip>
            </a:pPr>
            <a:r>
              <a:rPr lang="en-US" sz="2400" dirty="0" smtClean="0"/>
              <a:t>Talk things out with someone you trust - a family member or a good friend</a:t>
            </a:r>
          </a:p>
          <a:p>
            <a:pPr>
              <a:buBlip>
                <a:blip r:embed="rId2"/>
              </a:buBlip>
            </a:pPr>
            <a:r>
              <a:rPr lang="en-US" sz="2400" dirty="0" smtClean="0"/>
              <a:t>Rehearsing and practicing situations</a:t>
            </a:r>
          </a:p>
          <a:p>
            <a:pPr>
              <a:buBlip>
                <a:blip r:embed="rId2"/>
              </a:buBlip>
            </a:pPr>
            <a:r>
              <a:rPr lang="en-US" sz="2400" dirty="0" smtClean="0"/>
              <a:t>Learning relaxation exercises </a:t>
            </a:r>
          </a:p>
          <a:p>
            <a:pPr>
              <a:buBlip>
                <a:blip r:embed="rId2"/>
              </a:buBlip>
            </a:pPr>
            <a:r>
              <a:rPr lang="en-US" sz="2400" dirty="0" smtClean="0"/>
              <a:t>We all need a lengthy list of things that will help us relax…..</a:t>
            </a:r>
          </a:p>
          <a:p>
            <a:pPr>
              <a:buNone/>
            </a:pPr>
            <a:r>
              <a:rPr lang="en-US" sz="2400" dirty="0" smtClean="0"/>
              <a:t>Can it be your hobby.</a:t>
            </a:r>
          </a:p>
          <a:p>
            <a:pPr>
              <a:buBlip>
                <a:blip r:embed="rId2"/>
              </a:buBlip>
            </a:pPr>
            <a:r>
              <a:rPr lang="en-US" sz="2400" dirty="0" smtClean="0"/>
              <a:t>Managing Anger</a:t>
            </a:r>
          </a:p>
          <a:p>
            <a:pPr>
              <a:buBlip>
                <a:blip r:embed="rId2"/>
              </a:buBlip>
            </a:pPr>
            <a:r>
              <a:rPr lang="en-US" sz="2400" dirty="0" smtClean="0"/>
              <a:t>RELAAAAAAX</a:t>
            </a:r>
          </a:p>
          <a:p>
            <a:pPr>
              <a:buBlip>
                <a:blip r:embed="rId2"/>
              </a:buBlip>
            </a:pPr>
            <a:r>
              <a:rPr lang="en-US" sz="2400" dirty="0" smtClean="0"/>
              <a:t>Positive Thinking and Affirmations</a:t>
            </a:r>
          </a:p>
        </p:txBody>
      </p:sp>
      <p:pic>
        <p:nvPicPr>
          <p:cNvPr id="4" name="Picture 6" descr="bd00044_"/>
          <p:cNvPicPr>
            <a:picLocks noChangeAspect="1" noChangeArrowheads="1"/>
          </p:cNvPicPr>
          <p:nvPr/>
        </p:nvPicPr>
        <p:blipFill>
          <a:blip r:embed="rId3"/>
          <a:srcRect/>
          <a:stretch>
            <a:fillRect/>
          </a:stretch>
        </p:blipFill>
        <p:spPr>
          <a:xfrm>
            <a:off x="7772400" y="1524000"/>
            <a:ext cx="990600" cy="685800"/>
          </a:xfrm>
          <a:prstGeom prst="rect">
            <a:avLst/>
          </a:prstGeom>
        </p:spPr>
      </p:pic>
      <p:pic>
        <p:nvPicPr>
          <p:cNvPr id="5" name="Picture 5" descr="bd06301_"/>
          <p:cNvPicPr>
            <a:picLocks noChangeAspect="1" noChangeArrowheads="1"/>
          </p:cNvPicPr>
          <p:nvPr/>
        </p:nvPicPr>
        <p:blipFill>
          <a:blip r:embed="rId4"/>
          <a:srcRect/>
          <a:stretch>
            <a:fillRect/>
          </a:stretch>
        </p:blipFill>
        <p:spPr>
          <a:xfrm>
            <a:off x="7620000" y="2362200"/>
            <a:ext cx="1295400" cy="685800"/>
          </a:xfrm>
          <a:prstGeom prst="rect">
            <a:avLst/>
          </a:prstGeom>
        </p:spPr>
      </p:pic>
      <p:pic>
        <p:nvPicPr>
          <p:cNvPr id="6" name="Picture 15" descr="bl00833_"/>
          <p:cNvPicPr>
            <a:picLocks noChangeAspect="1" noChangeArrowheads="1"/>
          </p:cNvPicPr>
          <p:nvPr/>
        </p:nvPicPr>
        <p:blipFill>
          <a:blip r:embed="rId5"/>
          <a:srcRect/>
          <a:stretch>
            <a:fillRect/>
          </a:stretch>
        </p:blipFill>
        <p:spPr>
          <a:xfrm>
            <a:off x="7467600" y="4191000"/>
            <a:ext cx="1371600" cy="1066800"/>
          </a:xfrm>
          <a:prstGeom prst="rect">
            <a:avLst/>
          </a:prstGeom>
        </p:spPr>
      </p:pic>
      <p:pic>
        <p:nvPicPr>
          <p:cNvPr id="7" name="Picture 15" descr="bd07095_"/>
          <p:cNvPicPr>
            <a:picLocks noChangeAspect="1" noChangeArrowheads="1"/>
          </p:cNvPicPr>
          <p:nvPr/>
        </p:nvPicPr>
        <p:blipFill>
          <a:blip r:embed="rId6"/>
          <a:srcRect/>
          <a:stretch>
            <a:fillRect/>
          </a:stretch>
        </p:blipFill>
        <p:spPr>
          <a:xfrm>
            <a:off x="5638800" y="4191000"/>
            <a:ext cx="1295400" cy="1143000"/>
          </a:xfrm>
          <a:prstGeom prst="rect">
            <a:avLst/>
          </a:prstGeom>
        </p:spPr>
      </p:pic>
      <p:pic>
        <p:nvPicPr>
          <p:cNvPr id="8" name="Picture 1029" descr="PE02364_"/>
          <p:cNvPicPr>
            <a:picLocks noChangeAspect="1" noChangeArrowheads="1"/>
          </p:cNvPicPr>
          <p:nvPr/>
        </p:nvPicPr>
        <p:blipFill>
          <a:blip r:embed="rId7"/>
          <a:srcRect/>
          <a:stretch>
            <a:fillRect/>
          </a:stretch>
        </p:blipFill>
        <p:spPr>
          <a:xfrm>
            <a:off x="2667000" y="5105400"/>
            <a:ext cx="990600" cy="609601"/>
          </a:xfrm>
          <a:prstGeom prst="rect">
            <a:avLst/>
          </a:prstGeom>
        </p:spPr>
      </p:pic>
      <p:pic>
        <p:nvPicPr>
          <p:cNvPr id="9" name="Picture 5" descr="bd07198_"/>
          <p:cNvPicPr>
            <a:picLocks noChangeAspect="1" noChangeArrowheads="1"/>
          </p:cNvPicPr>
          <p:nvPr/>
        </p:nvPicPr>
        <p:blipFill>
          <a:blip r:embed="rId8"/>
          <a:srcRect/>
          <a:stretch>
            <a:fillRect/>
          </a:stretch>
        </p:blipFill>
        <p:spPr>
          <a:xfrm>
            <a:off x="3886200" y="4343400"/>
            <a:ext cx="1295400" cy="1066800"/>
          </a:xfrm>
          <a:prstGeom prst="rect">
            <a:avLst/>
          </a:prstGeom>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9"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dissolv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43" presetID="9" presetClass="entr" presetSubtype="0"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ssolve">
                                      <p:cBhvr>
                                        <p:cTn id="45" dur="500"/>
                                        <p:tgtEl>
                                          <p:spTgt spid="6"/>
                                        </p:tgtEl>
                                      </p:cBhvr>
                                    </p:animEffect>
                                  </p:childTnLst>
                                </p:cTn>
                              </p:par>
                              <p:par>
                                <p:cTn id="46" presetID="9" presetClass="entr" presetSubtype="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ssolve">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additive="base">
                                        <p:cTn id="5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55" presetID="9" presetClass="entr" presetSubtype="0"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dissolve">
                                      <p:cBhvr>
                                        <p:cTn id="57" dur="500"/>
                                        <p:tgtEl>
                                          <p:spTgt spid="9"/>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 calcmode="lin" valueType="num">
                                      <p:cBhvr additive="base">
                                        <p:cTn id="6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7" end="7"/>
                                            </p:txEl>
                                          </p:spTgt>
                                        </p:tgtEl>
                                        <p:attrNameLst>
                                          <p:attrName>ppt_y</p:attrName>
                                        </p:attrNameLst>
                                      </p:cBhvr>
                                      <p:tavLst>
                                        <p:tav tm="0">
                                          <p:val>
                                            <p:strVal val="1+#ppt_h/2"/>
                                          </p:val>
                                        </p:tav>
                                        <p:tav tm="100000">
                                          <p:val>
                                            <p:strVal val="#ppt_y"/>
                                          </p:val>
                                        </p:tav>
                                      </p:tavLst>
                                    </p:anim>
                                  </p:childTnLst>
                                </p:cTn>
                              </p:par>
                              <p:par>
                                <p:cTn id="64" presetID="9" presetClass="entr" presetSubtype="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dissolve">
                                      <p:cBhvr>
                                        <p:cTn id="66" dur="500"/>
                                        <p:tgtEl>
                                          <p:spTgt spid="8"/>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additive="base">
                                        <p:cTn id="7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outerShdw blurRad="38100" dist="38100" dir="2700000" algn="tl">
                    <a:srgbClr val="000000">
                      <a:alpha val="43137"/>
                    </a:srgbClr>
                  </a:outerShdw>
                </a:effectLst>
                <a:latin typeface="Tempus Sans ITC" pitchFamily="82" charset="0"/>
              </a:rPr>
              <a:t>Conclusion</a:t>
            </a:r>
            <a:endParaRPr lang="en-US" b="1" dirty="0">
              <a:effectLst>
                <a:outerShdw blurRad="38100" dist="38100" dir="2700000" algn="tl">
                  <a:srgbClr val="000000">
                    <a:alpha val="43137"/>
                  </a:srgbClr>
                </a:outerShdw>
              </a:effectLst>
              <a:latin typeface="Tempus Sans ITC" pitchFamily="82" charset="0"/>
            </a:endParaRPr>
          </a:p>
        </p:txBody>
      </p:sp>
      <p:sp>
        <p:nvSpPr>
          <p:cNvPr id="3" name="Content Placeholder 2"/>
          <p:cNvSpPr>
            <a:spLocks noGrp="1"/>
          </p:cNvSpPr>
          <p:nvPr>
            <p:ph idx="1"/>
          </p:nvPr>
        </p:nvSpPr>
        <p:spPr/>
        <p:txBody>
          <a:bodyPr>
            <a:normAutofit fontScale="92500" lnSpcReduction="20000"/>
          </a:bodyPr>
          <a:lstStyle/>
          <a:p>
            <a:pPr algn="just"/>
            <a:r>
              <a:rPr lang="en-US" dirty="0" smtClean="0"/>
              <a:t>Parents play an important role in the upbringing of children. Their constant support and motivation will help the students to face the challenges in their lives. Every parent should know how to reduce stress in children and help them overcome it. Young students should not be left alone to struggle in the most significant period of life. They deserve to get endless support from their parents. Parents should always remain positive and acknowledge even the small achievements of their children. This will motivate them to go further.</a:t>
            </a:r>
            <a:endParaRPr lang="en-US"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47800" y="2590800"/>
            <a:ext cx="6172200" cy="1200329"/>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7200" b="1" i="1" cap="all" spc="0"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latin typeface="Tempus Sans ITC" pitchFamily="82" charset="0"/>
              </a:rPr>
              <a:t>Thank You</a:t>
            </a:r>
            <a:endParaRPr lang="en-US" sz="7200" b="1" i="1" cap="all" spc="0" dirty="0">
              <a:ln/>
              <a:effectLst>
                <a:outerShdw blurRad="19685" dist="12700" dir="5400000" algn="tl" rotWithShape="0">
                  <a:schemeClr val="accent1">
                    <a:satMod val="130000"/>
                    <a:alpha val="60000"/>
                  </a:schemeClr>
                </a:outerShdw>
                <a:reflection blurRad="10000" stA="55000" endPos="48000" dist="500" dir="5400000" sy="-100000" algn="bl" rotWithShape="0"/>
              </a:effectLst>
              <a:latin typeface="Tempus Sans ITC" pitchFamily="82" charset="0"/>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282</TotalTime>
  <Words>652</Words>
  <Application>Microsoft Office PowerPoint</Application>
  <PresentationFormat>On-screen Show (4:3)</PresentationFormat>
  <Paragraphs>118</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Tempus Sans ITC</vt:lpstr>
      <vt:lpstr>Wingdings</vt:lpstr>
      <vt:lpstr>Office Theme</vt:lpstr>
      <vt:lpstr>Stress to Students</vt:lpstr>
      <vt:lpstr>Some Facts</vt:lpstr>
      <vt:lpstr>When Asked To Define Stress, Most Folks Describe Events – Like Tests or Exams, Finances, People Who Bother Them, Etc.  But, That Doesn’t Really  Define Stress At A Basic Level.</vt:lpstr>
      <vt:lpstr>Rather Stress is Defined as…</vt:lpstr>
      <vt:lpstr>PowerPoint Presentation</vt:lpstr>
      <vt:lpstr>LEVELS  OF  STRESS!!!</vt:lpstr>
      <vt:lpstr>Types of Stress</vt:lpstr>
      <vt:lpstr>FOUR TYPES OF STRESS </vt:lpstr>
      <vt:lpstr>FOUR TYPES OF STRESS </vt:lpstr>
      <vt:lpstr>FOUR TYPES OF STRESS </vt:lpstr>
      <vt:lpstr>FOUR TYPES OF STRESS </vt:lpstr>
      <vt:lpstr>Stress Can do…</vt:lpstr>
      <vt:lpstr>Factors contributing stress among Students</vt:lpstr>
      <vt:lpstr>Effects of Stress</vt:lpstr>
      <vt:lpstr>Stress can Cause..</vt:lpstr>
      <vt:lpstr>Ways to Overcome Stress</vt:lpstr>
      <vt:lpstr>Conclusion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Neeraj shah</cp:lastModifiedBy>
  <cp:revision>40</cp:revision>
  <dcterms:created xsi:type="dcterms:W3CDTF">2006-08-16T00:00:00Z</dcterms:created>
  <dcterms:modified xsi:type="dcterms:W3CDTF">2016-12-26T17:57:08Z</dcterms:modified>
</cp:coreProperties>
</file>